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9"/>
  </p:notesMasterIdLst>
  <p:sldIdLst>
    <p:sldId id="256" r:id="rId3"/>
    <p:sldId id="268" r:id="rId4"/>
    <p:sldId id="356" r:id="rId5"/>
    <p:sldId id="282" r:id="rId6"/>
    <p:sldId id="332" r:id="rId7"/>
    <p:sldId id="352" r:id="rId8"/>
    <p:sldId id="331" r:id="rId9"/>
    <p:sldId id="357" r:id="rId10"/>
    <p:sldId id="329" r:id="rId11"/>
    <p:sldId id="315" r:id="rId12"/>
    <p:sldId id="316" r:id="rId13"/>
    <p:sldId id="336" r:id="rId14"/>
    <p:sldId id="338" r:id="rId15"/>
    <p:sldId id="344" r:id="rId16"/>
    <p:sldId id="339" r:id="rId17"/>
    <p:sldId id="335" r:id="rId18"/>
    <p:sldId id="318" r:id="rId19"/>
    <p:sldId id="353" r:id="rId20"/>
    <p:sldId id="354" r:id="rId21"/>
    <p:sldId id="333" r:id="rId22"/>
    <p:sldId id="346" r:id="rId23"/>
    <p:sldId id="349" r:id="rId24"/>
    <p:sldId id="350" r:id="rId25"/>
    <p:sldId id="351" r:id="rId26"/>
    <p:sldId id="341" r:id="rId27"/>
    <p:sldId id="337" r:id="rId28"/>
    <p:sldId id="345" r:id="rId29"/>
    <p:sldId id="355" r:id="rId30"/>
    <p:sldId id="347" r:id="rId31"/>
    <p:sldId id="342" r:id="rId32"/>
    <p:sldId id="340" r:id="rId33"/>
    <p:sldId id="358" r:id="rId34"/>
    <p:sldId id="343" r:id="rId35"/>
    <p:sldId id="328" r:id="rId36"/>
    <p:sldId id="295" r:id="rId37"/>
    <p:sldId id="34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90FE9-0B05-44A1-8E28-B3DBBEE66BAB}" type="datetimeFigureOut">
              <a:rPr lang="en-US" smtClean="0"/>
              <a:t>4/22/2026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CB03D-52F8-45FC-9D51-CC9AF1B89D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t>16</a:t>
            </a:fld>
            <a:endParaRPr lang="en-US"/>
          </a:p>
        </p:txBody>
      </p:sp>
    </p:spTree>
    <p:extLst>
      <p:ext uri="{BB962C8B-B14F-4D97-AF65-F5344CB8AC3E}">
        <p14:creationId xmlns:p14="http://schemas.microsoft.com/office/powerpoint/2010/main" val="117766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t>25</a:t>
            </a:fld>
            <a:endParaRPr lang="en-US"/>
          </a:p>
        </p:txBody>
      </p:sp>
    </p:spTree>
    <p:extLst>
      <p:ext uri="{BB962C8B-B14F-4D97-AF65-F5344CB8AC3E}">
        <p14:creationId xmlns:p14="http://schemas.microsoft.com/office/powerpoint/2010/main" val="17158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t>30</a:t>
            </a:fld>
            <a:endParaRPr lang="en-US"/>
          </a:p>
        </p:txBody>
      </p:sp>
    </p:spTree>
    <p:extLst>
      <p:ext uri="{BB962C8B-B14F-4D97-AF65-F5344CB8AC3E}">
        <p14:creationId xmlns:p14="http://schemas.microsoft.com/office/powerpoint/2010/main" val="18330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4FFA8-F4E5-97FD-15E1-53ADD2EC6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9E707-8F0C-2934-84C7-5659F571C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7477F-20BD-FF07-659A-CDAD6F4C244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8E2A69C4-CFB5-4603-EBBC-04D88018DD2B}"/>
              </a:ext>
            </a:extLst>
          </p:cNvPr>
          <p:cNvSpPr>
            <a:spLocks noGrp="1"/>
          </p:cNvSpPr>
          <p:nvPr>
            <p:ph type="sldNum" sz="quarter" idx="10"/>
          </p:nvPr>
        </p:nvSpPr>
        <p:spPr/>
        <p:txBody>
          <a:bodyPr/>
          <a:lstStyle/>
          <a:p>
            <a:fld id="{DB5CB03D-52F8-45FC-9D51-CC9AF1B89DEC}" type="slidenum">
              <a:rPr lang="en-US" smtClean="0"/>
              <a:t>32</a:t>
            </a:fld>
            <a:endParaRPr lang="en-US"/>
          </a:p>
        </p:txBody>
      </p:sp>
    </p:spTree>
    <p:extLst>
      <p:ext uri="{BB962C8B-B14F-4D97-AF65-F5344CB8AC3E}">
        <p14:creationId xmlns:p14="http://schemas.microsoft.com/office/powerpoint/2010/main" val="2005368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9ED156-2732-479E-8410-D5807628268D}" type="datetimeFigureOut">
              <a:rPr lang="en-US" smtClean="0"/>
              <a:pPr/>
              <a:t>4/22/2026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8737D0-1F07-487A-BC82-FDF5B924E9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959ED156-2732-479E-8410-D5807628268D}"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9ED156-2732-479E-8410-D5807628268D}"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9ED156-2732-479E-8410-D5807628268D}"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9ED156-2732-479E-8410-D5807628268D}"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737D0-1F07-487A-BC82-FDF5B924E95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D156-2732-479E-8410-D5807628268D}"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59ED156-2732-479E-8410-D5807628268D}"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9ED156-2732-479E-8410-D5807628268D}" type="datetimeFigureOut">
              <a:rPr lang="en-US" smtClean="0"/>
              <a:pPr/>
              <a:t>4/22/2026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8737D0-1F07-487A-BC82-FDF5B924E95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9ED156-2732-479E-8410-D5807628268D}" type="datetimeFigureOut">
              <a:rPr lang="en-US" smtClean="0"/>
              <a:pPr/>
              <a:t>4/22/2026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8737D0-1F07-487A-BC82-FDF5B924E9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dcross.org/get-help/how-to-prepare-for-emergencies/types-of-emergencies/power-outage.html" TargetMode="External"/><Relationship Id="rId2" Type="http://schemas.openxmlformats.org/officeDocument/2006/relationships/hyperlink" Target="https://www.ready.gov/power-outages" TargetMode="External"/><Relationship Id="rId1" Type="http://schemas.openxmlformats.org/officeDocument/2006/relationships/slideLayout" Target="../slideLayouts/slideLayout2.xml"/><Relationship Id="rId4" Type="http://schemas.openxmlformats.org/officeDocument/2006/relationships/hyperlink" Target="https://www.consumerreports.org/home-safety/how-to-survive-a-prolonged-power-outage-a15798304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0" dirty="0"/>
              <a:t>Powers out, what do you do</a:t>
            </a:r>
            <a:endParaRPr lang="en-US" dirty="0"/>
          </a:p>
        </p:txBody>
      </p:sp>
      <p:sp>
        <p:nvSpPr>
          <p:cNvPr id="3" name="Subtitle 2"/>
          <p:cNvSpPr>
            <a:spLocks noGrp="1"/>
          </p:cNvSpPr>
          <p:nvPr>
            <p:ph type="subTitle" idx="1"/>
          </p:nvPr>
        </p:nvSpPr>
        <p:spPr/>
        <p:txBody>
          <a:bodyPr/>
          <a:lstStyle/>
          <a:p>
            <a:r>
              <a:rPr lang="en-US" b="1" dirty="0">
                <a:solidFill>
                  <a:srgbClr val="00B0F0"/>
                </a:solidFill>
              </a:rPr>
              <a:t>Saginaw County ARES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6A8D5-D1B1-4EF0-A38C-D530D8DF9503}"/>
              </a:ext>
            </a:extLst>
          </p:cNvPr>
          <p:cNvSpPr>
            <a:spLocks noGrp="1"/>
          </p:cNvSpPr>
          <p:nvPr>
            <p:ph idx="1"/>
          </p:nvPr>
        </p:nvSpPr>
        <p:spPr/>
        <p:txBody>
          <a:bodyPr/>
          <a:lstStyle/>
          <a:p>
            <a:r>
              <a:rPr lang="en-US" dirty="0"/>
              <a:t>Have enough nonperishable food and water.</a:t>
            </a:r>
          </a:p>
          <a:p>
            <a:r>
              <a:rPr lang="en-US" dirty="0"/>
              <a:t>Keep freezers and refrigerators closed.</a:t>
            </a:r>
          </a:p>
          <a:p>
            <a:pPr lvl="1"/>
            <a:r>
              <a:rPr lang="en-US" dirty="0"/>
              <a:t>The refrigerator will keep food cold for about four hours. A full freezer will keep the temperature for about 48 hours.</a:t>
            </a:r>
          </a:p>
          <a:p>
            <a:r>
              <a:rPr lang="en-US" dirty="0"/>
              <a:t>Use coolers with ice if necessary.</a:t>
            </a:r>
          </a:p>
          <a:p>
            <a:r>
              <a:rPr lang="en-US" dirty="0"/>
              <a:t>Monitor temperatures with a thermometer. </a:t>
            </a:r>
          </a:p>
          <a:p>
            <a:r>
              <a:rPr lang="en-US" dirty="0"/>
              <a:t>Throw out food if the temperature is 40 degrees or higher.</a:t>
            </a:r>
          </a:p>
        </p:txBody>
      </p:sp>
      <p:sp>
        <p:nvSpPr>
          <p:cNvPr id="3" name="Title 2">
            <a:extLst>
              <a:ext uri="{FF2B5EF4-FFF2-40B4-BE49-F238E27FC236}">
                <a16:creationId xmlns:a16="http://schemas.microsoft.com/office/drawing/2014/main" id="{6E06D007-87A6-4CC0-A6E4-8A4FA42D2145}"/>
              </a:ext>
            </a:extLst>
          </p:cNvPr>
          <p:cNvSpPr>
            <a:spLocks noGrp="1"/>
          </p:cNvSpPr>
          <p:nvPr>
            <p:ph type="title"/>
          </p:nvPr>
        </p:nvSpPr>
        <p:spPr/>
        <p:txBody>
          <a:bodyPr>
            <a:normAutofit/>
          </a:bodyPr>
          <a:lstStyle/>
          <a:p>
            <a:r>
              <a:rPr lang="en-US" dirty="0">
                <a:solidFill>
                  <a:srgbClr val="FF0000"/>
                </a:solidFill>
              </a:rPr>
              <a:t>Food Storage</a:t>
            </a:r>
            <a:endParaRPr lang="en-US" dirty="0"/>
          </a:p>
        </p:txBody>
      </p:sp>
    </p:spTree>
    <p:extLst>
      <p:ext uri="{BB962C8B-B14F-4D97-AF65-F5344CB8AC3E}">
        <p14:creationId xmlns:p14="http://schemas.microsoft.com/office/powerpoint/2010/main" val="46676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F92C1-8FBE-443A-897A-3A7825796B8C}"/>
              </a:ext>
            </a:extLst>
          </p:cNvPr>
          <p:cNvSpPr>
            <a:spLocks noGrp="1"/>
          </p:cNvSpPr>
          <p:nvPr>
            <p:ph idx="1"/>
          </p:nvPr>
        </p:nvSpPr>
        <p:spPr/>
        <p:txBody>
          <a:bodyPr/>
          <a:lstStyle/>
          <a:p>
            <a:r>
              <a:rPr lang="en-US" dirty="0"/>
              <a:t>Talk to your medical provider about a power outage plan for medical devices powered by electricity and refrigerated medicines.</a:t>
            </a:r>
          </a:p>
          <a:p>
            <a:r>
              <a:rPr lang="en-US" dirty="0"/>
              <a:t>Find out how long medication can be stored at higher temperatures and get specific guidance for any medications that are critical for life.</a:t>
            </a:r>
            <a:endParaRPr lang="en-US" dirty="0">
              <a:solidFill>
                <a:srgbClr val="00B0F0"/>
              </a:solidFill>
            </a:endParaRPr>
          </a:p>
        </p:txBody>
      </p:sp>
      <p:sp>
        <p:nvSpPr>
          <p:cNvPr id="3" name="Title 2">
            <a:extLst>
              <a:ext uri="{FF2B5EF4-FFF2-40B4-BE49-F238E27FC236}">
                <a16:creationId xmlns:a16="http://schemas.microsoft.com/office/drawing/2014/main" id="{9353C4DE-C97C-49F4-AD64-7017557C4B64}"/>
              </a:ext>
            </a:extLst>
          </p:cNvPr>
          <p:cNvSpPr>
            <a:spLocks noGrp="1"/>
          </p:cNvSpPr>
          <p:nvPr>
            <p:ph type="title"/>
          </p:nvPr>
        </p:nvSpPr>
        <p:spPr/>
        <p:txBody>
          <a:bodyPr>
            <a:normAutofit/>
          </a:bodyPr>
          <a:lstStyle/>
          <a:p>
            <a:r>
              <a:rPr lang="en-US" dirty="0">
                <a:solidFill>
                  <a:srgbClr val="FF0000"/>
                </a:solidFill>
              </a:rPr>
              <a:t>Know your Medical Needs</a:t>
            </a:r>
            <a:endParaRPr lang="en-US" dirty="0"/>
          </a:p>
        </p:txBody>
      </p:sp>
      <p:pic>
        <p:nvPicPr>
          <p:cNvPr id="5" name="Picture 4">
            <a:extLst>
              <a:ext uri="{FF2B5EF4-FFF2-40B4-BE49-F238E27FC236}">
                <a16:creationId xmlns:a16="http://schemas.microsoft.com/office/drawing/2014/main" id="{8EF0AACE-B648-FCE2-114A-8D1F2EB55D21}"/>
              </a:ext>
            </a:extLst>
          </p:cNvPr>
          <p:cNvPicPr>
            <a:picLocks noChangeAspect="1"/>
          </p:cNvPicPr>
          <p:nvPr/>
        </p:nvPicPr>
        <p:blipFill>
          <a:blip r:embed="rId2"/>
          <a:stretch>
            <a:fillRect/>
          </a:stretch>
        </p:blipFill>
        <p:spPr>
          <a:xfrm>
            <a:off x="5867400" y="4117935"/>
            <a:ext cx="2558188" cy="2517474"/>
          </a:xfrm>
          <a:prstGeom prst="rect">
            <a:avLst/>
          </a:prstGeom>
        </p:spPr>
      </p:pic>
    </p:spTree>
    <p:extLst>
      <p:ext uri="{BB962C8B-B14F-4D97-AF65-F5344CB8AC3E}">
        <p14:creationId xmlns:p14="http://schemas.microsoft.com/office/powerpoint/2010/main" val="316047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D09C7-443B-494B-BB64-AB4B280986A9}"/>
              </a:ext>
            </a:extLst>
          </p:cNvPr>
          <p:cNvSpPr>
            <a:spLocks noGrp="1"/>
          </p:cNvSpPr>
          <p:nvPr>
            <p:ph idx="1"/>
          </p:nvPr>
        </p:nvSpPr>
        <p:spPr/>
        <p:txBody>
          <a:bodyPr/>
          <a:lstStyle/>
          <a:p>
            <a:r>
              <a:rPr lang="en-US" dirty="0"/>
              <a:t>If it is winter, how will you keep your house warm?</a:t>
            </a:r>
          </a:p>
          <a:p>
            <a:pPr lvl="1"/>
            <a:r>
              <a:rPr lang="en-US" dirty="0"/>
              <a:t>Fireplace</a:t>
            </a:r>
          </a:p>
          <a:p>
            <a:pPr lvl="1"/>
            <a:r>
              <a:rPr lang="en-US" dirty="0"/>
              <a:t>kerosene fuel heaters</a:t>
            </a:r>
          </a:p>
          <a:p>
            <a:pPr lvl="1"/>
            <a:r>
              <a:rPr lang="en-US" dirty="0"/>
              <a:t>Furnace?</a:t>
            </a:r>
          </a:p>
          <a:p>
            <a:r>
              <a:rPr lang="en-US" dirty="0"/>
              <a:t>In summer how will you keep you cool?</a:t>
            </a:r>
          </a:p>
          <a:p>
            <a:pPr lvl="1"/>
            <a:r>
              <a:rPr lang="en-US" dirty="0"/>
              <a:t>Open windows</a:t>
            </a:r>
          </a:p>
          <a:p>
            <a:pPr lvl="1"/>
            <a:r>
              <a:rPr lang="en-US" dirty="0"/>
              <a:t>That subterranean level</a:t>
            </a:r>
          </a:p>
          <a:p>
            <a:pPr lvl="1"/>
            <a:r>
              <a:rPr lang="en-US" dirty="0"/>
              <a:t>Fans if you have an alternative power source</a:t>
            </a:r>
          </a:p>
          <a:p>
            <a:pPr lvl="1"/>
            <a:r>
              <a:rPr lang="en-US" dirty="0"/>
              <a:t>Outside under trees or other shaded areas</a:t>
            </a:r>
            <a:br>
              <a:rPr lang="en-US" dirty="0"/>
            </a:br>
            <a:endParaRPr lang="en-US" dirty="0"/>
          </a:p>
        </p:txBody>
      </p:sp>
      <p:sp>
        <p:nvSpPr>
          <p:cNvPr id="3" name="Title 2">
            <a:extLst>
              <a:ext uri="{FF2B5EF4-FFF2-40B4-BE49-F238E27FC236}">
                <a16:creationId xmlns:a16="http://schemas.microsoft.com/office/drawing/2014/main" id="{734F8191-5F6E-4053-A422-B690F5DC1984}"/>
              </a:ext>
            </a:extLst>
          </p:cNvPr>
          <p:cNvSpPr>
            <a:spLocks noGrp="1"/>
          </p:cNvSpPr>
          <p:nvPr>
            <p:ph type="title"/>
          </p:nvPr>
        </p:nvSpPr>
        <p:spPr/>
        <p:txBody>
          <a:bodyPr>
            <a:normAutofit/>
          </a:bodyPr>
          <a:lstStyle/>
          <a:p>
            <a:r>
              <a:rPr lang="en-US" dirty="0">
                <a:solidFill>
                  <a:srgbClr val="FF0000"/>
                </a:solidFill>
              </a:rPr>
              <a:t>Heating/Cooling</a:t>
            </a:r>
            <a:endParaRPr lang="en-US" dirty="0"/>
          </a:p>
        </p:txBody>
      </p:sp>
    </p:spTree>
    <p:extLst>
      <p:ext uri="{BB962C8B-B14F-4D97-AF65-F5344CB8AC3E}">
        <p14:creationId xmlns:p14="http://schemas.microsoft.com/office/powerpoint/2010/main" val="14814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E72A8-0A24-46C6-A15F-3A0D8E62637F}"/>
              </a:ext>
            </a:extLst>
          </p:cNvPr>
          <p:cNvSpPr>
            <a:spLocks noGrp="1"/>
          </p:cNvSpPr>
          <p:nvPr>
            <p:ph idx="1"/>
          </p:nvPr>
        </p:nvSpPr>
        <p:spPr/>
        <p:txBody>
          <a:bodyPr/>
          <a:lstStyle/>
          <a:p>
            <a:r>
              <a:rPr lang="en-US" dirty="0"/>
              <a:t>Don’t forget the Sump Pump</a:t>
            </a:r>
          </a:p>
          <a:p>
            <a:pPr lvl="1"/>
            <a:r>
              <a:rPr lang="en-US" dirty="0"/>
              <a:t>Battery backup</a:t>
            </a:r>
          </a:p>
          <a:p>
            <a:pPr lvl="1"/>
            <a:r>
              <a:rPr lang="en-US" dirty="0"/>
              <a:t>Water pressure backup</a:t>
            </a:r>
          </a:p>
          <a:p>
            <a:pPr lvl="1"/>
            <a:r>
              <a:rPr lang="en-US" dirty="0"/>
              <a:t>Generator</a:t>
            </a:r>
          </a:p>
          <a:p>
            <a:endParaRPr lang="en-US" dirty="0"/>
          </a:p>
        </p:txBody>
      </p:sp>
      <p:sp>
        <p:nvSpPr>
          <p:cNvPr id="3" name="Title 2">
            <a:extLst>
              <a:ext uri="{FF2B5EF4-FFF2-40B4-BE49-F238E27FC236}">
                <a16:creationId xmlns:a16="http://schemas.microsoft.com/office/drawing/2014/main" id="{C3F1B502-8530-4645-942E-243D4F52B283}"/>
              </a:ext>
            </a:extLst>
          </p:cNvPr>
          <p:cNvSpPr>
            <a:spLocks noGrp="1"/>
          </p:cNvSpPr>
          <p:nvPr>
            <p:ph type="title"/>
          </p:nvPr>
        </p:nvSpPr>
        <p:spPr/>
        <p:txBody>
          <a:bodyPr>
            <a:normAutofit fontScale="90000"/>
          </a:bodyPr>
          <a:lstStyle/>
          <a:p>
            <a:r>
              <a:rPr lang="en-US" dirty="0">
                <a:solidFill>
                  <a:srgbClr val="FF0000"/>
                </a:solidFill>
              </a:rPr>
              <a:t>That new pool in your basement</a:t>
            </a:r>
            <a:endParaRPr lang="en-US" dirty="0"/>
          </a:p>
        </p:txBody>
      </p:sp>
      <p:pic>
        <p:nvPicPr>
          <p:cNvPr id="5" name="Picture 4">
            <a:extLst>
              <a:ext uri="{FF2B5EF4-FFF2-40B4-BE49-F238E27FC236}">
                <a16:creationId xmlns:a16="http://schemas.microsoft.com/office/drawing/2014/main" id="{89269860-F522-F7B8-C712-CCE725A8402B}"/>
              </a:ext>
            </a:extLst>
          </p:cNvPr>
          <p:cNvPicPr>
            <a:picLocks noChangeAspect="1"/>
          </p:cNvPicPr>
          <p:nvPr/>
        </p:nvPicPr>
        <p:blipFill>
          <a:blip r:embed="rId2"/>
          <a:stretch>
            <a:fillRect/>
          </a:stretch>
        </p:blipFill>
        <p:spPr>
          <a:xfrm>
            <a:off x="4876800" y="2066374"/>
            <a:ext cx="2020117" cy="2725252"/>
          </a:xfrm>
          <a:prstGeom prst="rect">
            <a:avLst/>
          </a:prstGeom>
        </p:spPr>
      </p:pic>
    </p:spTree>
    <p:extLst>
      <p:ext uri="{BB962C8B-B14F-4D97-AF65-F5344CB8AC3E}">
        <p14:creationId xmlns:p14="http://schemas.microsoft.com/office/powerpoint/2010/main" val="3818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E1C94-3190-4002-947D-6626E6F687C5}"/>
              </a:ext>
            </a:extLst>
          </p:cNvPr>
          <p:cNvSpPr>
            <a:spLocks noGrp="1"/>
          </p:cNvSpPr>
          <p:nvPr>
            <p:ph idx="1"/>
          </p:nvPr>
        </p:nvSpPr>
        <p:spPr/>
        <p:txBody>
          <a:bodyPr/>
          <a:lstStyle/>
          <a:p>
            <a:r>
              <a:rPr lang="en-US" dirty="0"/>
              <a:t>If the outage is in winter, how to your keep your pipes from freezing?</a:t>
            </a:r>
          </a:p>
          <a:p>
            <a:pPr lvl="1"/>
            <a:r>
              <a:rPr lang="en-US" dirty="0"/>
              <a:t>Insulation</a:t>
            </a:r>
          </a:p>
          <a:p>
            <a:pPr lvl="1"/>
            <a:r>
              <a:rPr lang="en-US" dirty="0"/>
              <a:t>Never try to thaw a pipe with a torch or other open flame.</a:t>
            </a:r>
          </a:p>
          <a:p>
            <a:pPr lvl="1"/>
            <a:r>
              <a:rPr lang="en-US" dirty="0"/>
              <a:t>When power comes back on, use a hair dryer to try and thaw pipes.</a:t>
            </a:r>
          </a:p>
          <a:p>
            <a:endParaRPr lang="en-US" dirty="0"/>
          </a:p>
        </p:txBody>
      </p:sp>
      <p:sp>
        <p:nvSpPr>
          <p:cNvPr id="3" name="Title 2">
            <a:extLst>
              <a:ext uri="{FF2B5EF4-FFF2-40B4-BE49-F238E27FC236}">
                <a16:creationId xmlns:a16="http://schemas.microsoft.com/office/drawing/2014/main" id="{12709356-C1FD-4186-B32A-8752CF4747F3}"/>
              </a:ext>
            </a:extLst>
          </p:cNvPr>
          <p:cNvSpPr>
            <a:spLocks noGrp="1"/>
          </p:cNvSpPr>
          <p:nvPr>
            <p:ph type="title"/>
          </p:nvPr>
        </p:nvSpPr>
        <p:spPr/>
        <p:txBody>
          <a:bodyPr/>
          <a:lstStyle/>
          <a:p>
            <a:r>
              <a:rPr lang="en-US" dirty="0">
                <a:solidFill>
                  <a:srgbClr val="FF0000"/>
                </a:solidFill>
              </a:rPr>
              <a:t>Keeping those pipes warm</a:t>
            </a:r>
            <a:endParaRPr lang="en-US" dirty="0"/>
          </a:p>
        </p:txBody>
      </p:sp>
      <p:pic>
        <p:nvPicPr>
          <p:cNvPr id="5" name="Picture 4">
            <a:extLst>
              <a:ext uri="{FF2B5EF4-FFF2-40B4-BE49-F238E27FC236}">
                <a16:creationId xmlns:a16="http://schemas.microsoft.com/office/drawing/2014/main" id="{04EE7C39-B5BC-F820-72AF-C50AD1E375CC}"/>
              </a:ext>
            </a:extLst>
          </p:cNvPr>
          <p:cNvPicPr>
            <a:picLocks noChangeAspect="1"/>
          </p:cNvPicPr>
          <p:nvPr/>
        </p:nvPicPr>
        <p:blipFill>
          <a:blip r:embed="rId2"/>
          <a:stretch>
            <a:fillRect/>
          </a:stretch>
        </p:blipFill>
        <p:spPr>
          <a:xfrm>
            <a:off x="3810000" y="3886200"/>
            <a:ext cx="3945345" cy="2460128"/>
          </a:xfrm>
          <a:prstGeom prst="rect">
            <a:avLst/>
          </a:prstGeom>
        </p:spPr>
      </p:pic>
    </p:spTree>
    <p:extLst>
      <p:ext uri="{BB962C8B-B14F-4D97-AF65-F5344CB8AC3E}">
        <p14:creationId xmlns:p14="http://schemas.microsoft.com/office/powerpoint/2010/main" val="54971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AA604-F6E3-481F-BA20-D800E4F47017}"/>
              </a:ext>
            </a:extLst>
          </p:cNvPr>
          <p:cNvSpPr>
            <a:spLocks noGrp="1"/>
          </p:cNvSpPr>
          <p:nvPr>
            <p:ph idx="1"/>
          </p:nvPr>
        </p:nvSpPr>
        <p:spPr/>
        <p:txBody>
          <a:bodyPr/>
          <a:lstStyle/>
          <a:p>
            <a:r>
              <a:rPr lang="en-US" dirty="0"/>
              <a:t>How will you prepare meals while the power is out?</a:t>
            </a:r>
          </a:p>
          <a:p>
            <a:pPr lvl="1"/>
            <a:r>
              <a:rPr lang="en-US" dirty="0"/>
              <a:t>Gas stove</a:t>
            </a:r>
          </a:p>
          <a:p>
            <a:pPr lvl="1"/>
            <a:r>
              <a:rPr lang="en-US" dirty="0"/>
              <a:t>Charcoal or gas grill</a:t>
            </a:r>
          </a:p>
          <a:p>
            <a:pPr lvl="1"/>
            <a:r>
              <a:rPr lang="en-US" dirty="0"/>
              <a:t>That fire pit in the backyard</a:t>
            </a:r>
          </a:p>
          <a:p>
            <a:r>
              <a:rPr lang="en-US" dirty="0"/>
              <a:t>Alternative food sources</a:t>
            </a:r>
          </a:p>
          <a:p>
            <a:pPr lvl="1"/>
            <a:r>
              <a:rPr lang="en-US" dirty="0"/>
              <a:t>MRE’s</a:t>
            </a:r>
          </a:p>
          <a:p>
            <a:pPr lvl="1"/>
            <a:r>
              <a:rPr lang="en-US" dirty="0"/>
              <a:t>Emergency food supply</a:t>
            </a:r>
            <a:br>
              <a:rPr lang="en-US" dirty="0"/>
            </a:br>
            <a:endParaRPr lang="en-US" dirty="0"/>
          </a:p>
          <a:p>
            <a:endParaRPr lang="en-US" dirty="0"/>
          </a:p>
        </p:txBody>
      </p:sp>
      <p:sp>
        <p:nvSpPr>
          <p:cNvPr id="3" name="Title 2">
            <a:extLst>
              <a:ext uri="{FF2B5EF4-FFF2-40B4-BE49-F238E27FC236}">
                <a16:creationId xmlns:a16="http://schemas.microsoft.com/office/drawing/2014/main" id="{F761CDD4-2BDA-48D7-BB2E-F8F4252C3DF7}"/>
              </a:ext>
            </a:extLst>
          </p:cNvPr>
          <p:cNvSpPr>
            <a:spLocks noGrp="1"/>
          </p:cNvSpPr>
          <p:nvPr>
            <p:ph type="title"/>
          </p:nvPr>
        </p:nvSpPr>
        <p:spPr/>
        <p:txBody>
          <a:bodyPr/>
          <a:lstStyle/>
          <a:p>
            <a:r>
              <a:rPr lang="en-US" dirty="0">
                <a:solidFill>
                  <a:srgbClr val="FF0000"/>
                </a:solidFill>
              </a:rPr>
              <a:t>Meals</a:t>
            </a:r>
            <a:endParaRPr lang="en-US" dirty="0"/>
          </a:p>
        </p:txBody>
      </p:sp>
      <p:pic>
        <p:nvPicPr>
          <p:cNvPr id="5" name="Picture 4">
            <a:extLst>
              <a:ext uri="{FF2B5EF4-FFF2-40B4-BE49-F238E27FC236}">
                <a16:creationId xmlns:a16="http://schemas.microsoft.com/office/drawing/2014/main" id="{C77045AE-8A25-6745-F440-55C897E85E18}"/>
              </a:ext>
            </a:extLst>
          </p:cNvPr>
          <p:cNvPicPr>
            <a:picLocks noChangeAspect="1"/>
          </p:cNvPicPr>
          <p:nvPr/>
        </p:nvPicPr>
        <p:blipFill>
          <a:blip r:embed="rId2"/>
          <a:stretch>
            <a:fillRect/>
          </a:stretch>
        </p:blipFill>
        <p:spPr>
          <a:xfrm>
            <a:off x="5638800" y="2667000"/>
            <a:ext cx="2902136" cy="2839320"/>
          </a:xfrm>
          <a:prstGeom prst="rect">
            <a:avLst/>
          </a:prstGeom>
        </p:spPr>
      </p:pic>
    </p:spTree>
    <p:extLst>
      <p:ext uri="{BB962C8B-B14F-4D97-AF65-F5344CB8AC3E}">
        <p14:creationId xmlns:p14="http://schemas.microsoft.com/office/powerpoint/2010/main" val="154745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solidFill>
                  <a:srgbClr val="FF0000"/>
                </a:solidFill>
              </a:rPr>
              <a:t>Alternative Power Sources </a:t>
            </a:r>
            <a:endParaRPr lang="en-US" dirty="0"/>
          </a:p>
        </p:txBody>
      </p:sp>
    </p:spTree>
    <p:extLst>
      <p:ext uri="{BB962C8B-B14F-4D97-AF65-F5344CB8AC3E}">
        <p14:creationId xmlns:p14="http://schemas.microsoft.com/office/powerpoint/2010/main" val="148688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5ACFB-84D9-435E-B353-151375E5C59E}"/>
              </a:ext>
            </a:extLst>
          </p:cNvPr>
          <p:cNvSpPr>
            <a:spLocks noGrp="1"/>
          </p:cNvSpPr>
          <p:nvPr>
            <p:ph idx="1"/>
          </p:nvPr>
        </p:nvSpPr>
        <p:spPr/>
        <p:txBody>
          <a:bodyPr>
            <a:normAutofit/>
          </a:bodyPr>
          <a:lstStyle/>
          <a:p>
            <a:r>
              <a:rPr lang="en-US" dirty="0"/>
              <a:t>Generator</a:t>
            </a:r>
          </a:p>
          <a:p>
            <a:pPr lvl="1"/>
            <a:r>
              <a:rPr lang="en-US" dirty="0"/>
              <a:t>Generators are handy in a power outage but may be deadly. They should be at least 20 feet away from doors or windows.</a:t>
            </a:r>
          </a:p>
          <a:p>
            <a:pPr lvl="1"/>
            <a:endParaRPr lang="en-US" dirty="0"/>
          </a:p>
        </p:txBody>
      </p:sp>
      <p:sp>
        <p:nvSpPr>
          <p:cNvPr id="3" name="Title 2">
            <a:extLst>
              <a:ext uri="{FF2B5EF4-FFF2-40B4-BE49-F238E27FC236}">
                <a16:creationId xmlns:a16="http://schemas.microsoft.com/office/drawing/2014/main" id="{549B2169-7F5C-4631-9AF6-36D07FCB1FF9}"/>
              </a:ext>
            </a:extLst>
          </p:cNvPr>
          <p:cNvSpPr>
            <a:spLocks noGrp="1"/>
          </p:cNvSpPr>
          <p:nvPr>
            <p:ph type="title"/>
          </p:nvPr>
        </p:nvSpPr>
        <p:spPr/>
        <p:txBody>
          <a:bodyPr/>
          <a:lstStyle/>
          <a:p>
            <a:r>
              <a:rPr lang="en-US" dirty="0">
                <a:solidFill>
                  <a:srgbClr val="FF0000"/>
                </a:solidFill>
              </a:rPr>
              <a:t>Alternative Power Sources</a:t>
            </a:r>
            <a:endParaRPr lang="en-US" dirty="0"/>
          </a:p>
        </p:txBody>
      </p:sp>
      <p:pic>
        <p:nvPicPr>
          <p:cNvPr id="5" name="Picture 4">
            <a:extLst>
              <a:ext uri="{FF2B5EF4-FFF2-40B4-BE49-F238E27FC236}">
                <a16:creationId xmlns:a16="http://schemas.microsoft.com/office/drawing/2014/main" id="{B1F5F5A8-594A-974B-1AD0-3794F40E9DA7}"/>
              </a:ext>
            </a:extLst>
          </p:cNvPr>
          <p:cNvPicPr>
            <a:picLocks noChangeAspect="1"/>
          </p:cNvPicPr>
          <p:nvPr/>
        </p:nvPicPr>
        <p:blipFill>
          <a:blip r:embed="rId2"/>
          <a:stretch>
            <a:fillRect/>
          </a:stretch>
        </p:blipFill>
        <p:spPr>
          <a:xfrm>
            <a:off x="3962400" y="2771936"/>
            <a:ext cx="4048439" cy="3225291"/>
          </a:xfrm>
          <a:prstGeom prst="rect">
            <a:avLst/>
          </a:prstGeom>
        </p:spPr>
      </p:pic>
    </p:spTree>
    <p:extLst>
      <p:ext uri="{BB962C8B-B14F-4D97-AF65-F5344CB8AC3E}">
        <p14:creationId xmlns:p14="http://schemas.microsoft.com/office/powerpoint/2010/main" val="115592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6D3B-BD54-D911-3192-9790CB36AEB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7340F-7407-BE8D-1133-7A4CA9250D25}"/>
              </a:ext>
            </a:extLst>
          </p:cNvPr>
          <p:cNvSpPr>
            <a:spLocks noGrp="1"/>
          </p:cNvSpPr>
          <p:nvPr>
            <p:ph idx="1"/>
          </p:nvPr>
        </p:nvSpPr>
        <p:spPr>
          <a:xfrm>
            <a:off x="457200" y="1481328"/>
            <a:ext cx="4953000" cy="4525963"/>
          </a:xfrm>
        </p:spPr>
        <p:txBody>
          <a:bodyPr>
            <a:normAutofit/>
          </a:bodyPr>
          <a:lstStyle/>
          <a:p>
            <a:r>
              <a:rPr lang="en-US" dirty="0"/>
              <a:t>Transfer Switch</a:t>
            </a:r>
          </a:p>
          <a:p>
            <a:pPr lvl="1"/>
            <a:r>
              <a:rPr lang="en-US" dirty="0"/>
              <a:t>Having a transfer switch installed is a good idea. Being able to plug in your generator to an outside connector and supplying multiple circuits in your home makes things much simpler and safer.</a:t>
            </a:r>
          </a:p>
          <a:p>
            <a:pPr lvl="1"/>
            <a:endParaRPr lang="en-US" dirty="0"/>
          </a:p>
        </p:txBody>
      </p:sp>
      <p:sp>
        <p:nvSpPr>
          <p:cNvPr id="3" name="Title 2">
            <a:extLst>
              <a:ext uri="{FF2B5EF4-FFF2-40B4-BE49-F238E27FC236}">
                <a16:creationId xmlns:a16="http://schemas.microsoft.com/office/drawing/2014/main" id="{202D84CB-DC03-1371-041C-8C2D33D1B3C1}"/>
              </a:ext>
            </a:extLst>
          </p:cNvPr>
          <p:cNvSpPr>
            <a:spLocks noGrp="1"/>
          </p:cNvSpPr>
          <p:nvPr>
            <p:ph type="title"/>
          </p:nvPr>
        </p:nvSpPr>
        <p:spPr/>
        <p:txBody>
          <a:bodyPr/>
          <a:lstStyle/>
          <a:p>
            <a:r>
              <a:rPr lang="en-US" dirty="0">
                <a:solidFill>
                  <a:srgbClr val="FF0000"/>
                </a:solidFill>
              </a:rPr>
              <a:t>Alternative Power Sources</a:t>
            </a:r>
            <a:endParaRPr lang="en-US" dirty="0"/>
          </a:p>
        </p:txBody>
      </p:sp>
      <p:pic>
        <p:nvPicPr>
          <p:cNvPr id="5" name="Picture 4">
            <a:extLst>
              <a:ext uri="{FF2B5EF4-FFF2-40B4-BE49-F238E27FC236}">
                <a16:creationId xmlns:a16="http://schemas.microsoft.com/office/drawing/2014/main" id="{34383458-B132-4191-55F4-BE0AE38EE0A7}"/>
              </a:ext>
            </a:extLst>
          </p:cNvPr>
          <p:cNvPicPr>
            <a:picLocks noChangeAspect="1"/>
          </p:cNvPicPr>
          <p:nvPr/>
        </p:nvPicPr>
        <p:blipFill>
          <a:blip r:embed="rId2"/>
          <a:stretch>
            <a:fillRect/>
          </a:stretch>
        </p:blipFill>
        <p:spPr>
          <a:xfrm>
            <a:off x="5486400" y="1676400"/>
            <a:ext cx="2705947" cy="3234836"/>
          </a:xfrm>
          <a:prstGeom prst="rect">
            <a:avLst/>
          </a:prstGeom>
        </p:spPr>
      </p:pic>
    </p:spTree>
    <p:extLst>
      <p:ext uri="{BB962C8B-B14F-4D97-AF65-F5344CB8AC3E}">
        <p14:creationId xmlns:p14="http://schemas.microsoft.com/office/powerpoint/2010/main" val="352348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CD03-E18A-FB6D-E7E2-B19C6DC7BE4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70DD44-48A1-DDB2-C613-CC7B9A593600}"/>
              </a:ext>
            </a:extLst>
          </p:cNvPr>
          <p:cNvSpPr>
            <a:spLocks noGrp="1"/>
          </p:cNvSpPr>
          <p:nvPr>
            <p:ph idx="1"/>
          </p:nvPr>
        </p:nvSpPr>
        <p:spPr>
          <a:xfrm>
            <a:off x="457200" y="1481328"/>
            <a:ext cx="8229600" cy="4614672"/>
          </a:xfrm>
        </p:spPr>
        <p:txBody>
          <a:bodyPr>
            <a:normAutofit lnSpcReduction="10000"/>
          </a:bodyPr>
          <a:lstStyle/>
          <a:p>
            <a:r>
              <a:rPr lang="en-US" dirty="0"/>
              <a:t>Extension cords</a:t>
            </a:r>
          </a:p>
          <a:p>
            <a:pPr lvl="1"/>
            <a:r>
              <a:rPr lang="en-US" dirty="0"/>
              <a:t>Make sure you are using the correct extension cord for the device it is suppling power too. </a:t>
            </a:r>
            <a:br>
              <a:rPr lang="en-US" dirty="0"/>
            </a:br>
            <a:br>
              <a:rPr lang="en-US" dirty="0"/>
            </a:br>
            <a:br>
              <a:rPr lang="en-US" dirty="0"/>
            </a:br>
            <a:br>
              <a:rPr lang="en-US" dirty="0"/>
            </a:br>
            <a:br>
              <a:rPr lang="en-US" dirty="0"/>
            </a:br>
            <a:br>
              <a:rPr lang="en-US" dirty="0"/>
            </a:br>
            <a:br>
              <a:rPr lang="en-US" dirty="0"/>
            </a:br>
            <a:endParaRPr lang="en-US" dirty="0"/>
          </a:p>
          <a:p>
            <a:r>
              <a:rPr lang="en-US" dirty="0"/>
              <a:t>Don’t overload your generator – load level</a:t>
            </a:r>
          </a:p>
          <a:p>
            <a:r>
              <a:rPr lang="en-US" dirty="0"/>
              <a:t>Back feed?</a:t>
            </a:r>
          </a:p>
          <a:p>
            <a:pPr lvl="1"/>
            <a:endParaRPr lang="en-US" dirty="0"/>
          </a:p>
        </p:txBody>
      </p:sp>
      <p:sp>
        <p:nvSpPr>
          <p:cNvPr id="3" name="Title 2">
            <a:extLst>
              <a:ext uri="{FF2B5EF4-FFF2-40B4-BE49-F238E27FC236}">
                <a16:creationId xmlns:a16="http://schemas.microsoft.com/office/drawing/2014/main" id="{B8240E59-7317-44FC-CBE7-C4DAEEE7C1FE}"/>
              </a:ext>
            </a:extLst>
          </p:cNvPr>
          <p:cNvSpPr>
            <a:spLocks noGrp="1"/>
          </p:cNvSpPr>
          <p:nvPr>
            <p:ph type="title"/>
          </p:nvPr>
        </p:nvSpPr>
        <p:spPr/>
        <p:txBody>
          <a:bodyPr/>
          <a:lstStyle/>
          <a:p>
            <a:r>
              <a:rPr lang="en-US" dirty="0">
                <a:solidFill>
                  <a:srgbClr val="FF0000"/>
                </a:solidFill>
              </a:rPr>
              <a:t>Alternative Power Sources</a:t>
            </a:r>
            <a:endParaRPr lang="en-US" dirty="0"/>
          </a:p>
        </p:txBody>
      </p:sp>
      <p:pic>
        <p:nvPicPr>
          <p:cNvPr id="5" name="Picture 4">
            <a:extLst>
              <a:ext uri="{FF2B5EF4-FFF2-40B4-BE49-F238E27FC236}">
                <a16:creationId xmlns:a16="http://schemas.microsoft.com/office/drawing/2014/main" id="{18F1F189-CAFB-1E92-49D5-DE023C8CB37D}"/>
              </a:ext>
            </a:extLst>
          </p:cNvPr>
          <p:cNvPicPr>
            <a:picLocks noChangeAspect="1"/>
          </p:cNvPicPr>
          <p:nvPr/>
        </p:nvPicPr>
        <p:blipFill>
          <a:blip r:embed="rId2"/>
          <a:stretch>
            <a:fillRect/>
          </a:stretch>
        </p:blipFill>
        <p:spPr>
          <a:xfrm>
            <a:off x="4953000" y="2667000"/>
            <a:ext cx="2525053" cy="1974990"/>
          </a:xfrm>
          <a:prstGeom prst="rect">
            <a:avLst/>
          </a:prstGeom>
        </p:spPr>
      </p:pic>
    </p:spTree>
    <p:extLst>
      <p:ext uri="{BB962C8B-B14F-4D97-AF65-F5344CB8AC3E}">
        <p14:creationId xmlns:p14="http://schemas.microsoft.com/office/powerpoint/2010/main" val="381737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r>
              <a:rPr lang="en-US" dirty="0"/>
              <a:t>A power outage is when the electrical power goes out unexpectedly.</a:t>
            </a:r>
          </a:p>
          <a:p>
            <a:r>
              <a:rPr lang="en-US" dirty="0"/>
              <a:t>It can be local, a neighborhood or a wide area.</a:t>
            </a:r>
          </a:p>
          <a:p>
            <a:r>
              <a:rPr lang="en-US" dirty="0"/>
              <a:t>Extended power outages may impact the whole community and the economy.</a:t>
            </a:r>
          </a:p>
          <a:p>
            <a:endParaRPr lang="en-US" dirty="0"/>
          </a:p>
        </p:txBody>
      </p:sp>
      <p:sp>
        <p:nvSpPr>
          <p:cNvPr id="3" name="Title 2"/>
          <p:cNvSpPr>
            <a:spLocks noGrp="1"/>
          </p:cNvSpPr>
          <p:nvPr>
            <p:ph type="title"/>
          </p:nvPr>
        </p:nvSpPr>
        <p:spPr/>
        <p:txBody>
          <a:bodyPr>
            <a:normAutofit/>
          </a:bodyPr>
          <a:lstStyle/>
          <a:p>
            <a:r>
              <a:rPr lang="en-US" dirty="0">
                <a:solidFill>
                  <a:srgbClr val="FF0000"/>
                </a:solidFill>
              </a:rPr>
              <a:t>Power Outage</a:t>
            </a:r>
          </a:p>
        </p:txBody>
      </p:sp>
    </p:spTree>
    <p:extLst>
      <p:ext uri="{BB962C8B-B14F-4D97-AF65-F5344CB8AC3E}">
        <p14:creationId xmlns:p14="http://schemas.microsoft.com/office/powerpoint/2010/main" val="19599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588B6-1F0D-42CE-88BD-12B6D4A4EC12}"/>
              </a:ext>
            </a:extLst>
          </p:cNvPr>
          <p:cNvSpPr>
            <a:spLocks noGrp="1"/>
          </p:cNvSpPr>
          <p:nvPr>
            <p:ph idx="1"/>
          </p:nvPr>
        </p:nvSpPr>
        <p:spPr/>
        <p:txBody>
          <a:bodyPr/>
          <a:lstStyle/>
          <a:p>
            <a:r>
              <a:rPr lang="en-US" dirty="0"/>
              <a:t>Whole House Generator</a:t>
            </a:r>
          </a:p>
          <a:p>
            <a:pPr lvl="1"/>
            <a:r>
              <a:rPr lang="en-US" dirty="0"/>
              <a:t>If you are prone to power outages a whole house generator may be the best solution. </a:t>
            </a:r>
          </a:p>
          <a:p>
            <a:r>
              <a:rPr lang="en-US" dirty="0"/>
              <a:t>Solar/Battery</a:t>
            </a:r>
          </a:p>
          <a:p>
            <a:r>
              <a:rPr lang="en-US" dirty="0"/>
              <a:t>Wind/Battery </a:t>
            </a:r>
          </a:p>
          <a:p>
            <a:pPr lvl="1"/>
            <a:r>
              <a:rPr lang="en-US" dirty="0"/>
              <a:t>These are other alternative power sources, but it requires a larger up-front expense and may not be zoned for your area.</a:t>
            </a:r>
          </a:p>
          <a:p>
            <a:endParaRPr lang="en-US" dirty="0"/>
          </a:p>
        </p:txBody>
      </p:sp>
      <p:sp>
        <p:nvSpPr>
          <p:cNvPr id="3" name="Title 2">
            <a:extLst>
              <a:ext uri="{FF2B5EF4-FFF2-40B4-BE49-F238E27FC236}">
                <a16:creationId xmlns:a16="http://schemas.microsoft.com/office/drawing/2014/main" id="{D4926DB5-708A-4CC7-9C17-C17314EEEC58}"/>
              </a:ext>
            </a:extLst>
          </p:cNvPr>
          <p:cNvSpPr>
            <a:spLocks noGrp="1"/>
          </p:cNvSpPr>
          <p:nvPr>
            <p:ph type="title"/>
          </p:nvPr>
        </p:nvSpPr>
        <p:spPr/>
        <p:txBody>
          <a:bodyPr/>
          <a:lstStyle/>
          <a:p>
            <a:r>
              <a:rPr lang="en-US" dirty="0">
                <a:solidFill>
                  <a:srgbClr val="FF0000"/>
                </a:solidFill>
              </a:rPr>
              <a:t>Alternative Power Sources</a:t>
            </a:r>
            <a:endParaRPr lang="en-US" dirty="0"/>
          </a:p>
        </p:txBody>
      </p:sp>
    </p:spTree>
    <p:extLst>
      <p:ext uri="{BB962C8B-B14F-4D97-AF65-F5344CB8AC3E}">
        <p14:creationId xmlns:p14="http://schemas.microsoft.com/office/powerpoint/2010/main" val="426371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4B162-3B63-4A18-B22A-337DCA4521FE}"/>
              </a:ext>
            </a:extLst>
          </p:cNvPr>
          <p:cNvSpPr>
            <a:spLocks noGrp="1"/>
          </p:cNvSpPr>
          <p:nvPr>
            <p:ph idx="1"/>
          </p:nvPr>
        </p:nvSpPr>
        <p:spPr/>
        <p:txBody>
          <a:bodyPr/>
          <a:lstStyle/>
          <a:p>
            <a:r>
              <a:rPr lang="en-US" dirty="0"/>
              <a:t>Other things to consider:</a:t>
            </a:r>
          </a:p>
          <a:p>
            <a:pPr lvl="1"/>
            <a:r>
              <a:rPr lang="en-US" dirty="0"/>
              <a:t>Fuel for generator</a:t>
            </a:r>
          </a:p>
          <a:p>
            <a:pPr lvl="1"/>
            <a:r>
              <a:rPr lang="en-US" dirty="0"/>
              <a:t>Securing your generator</a:t>
            </a:r>
          </a:p>
          <a:p>
            <a:pPr lvl="1"/>
            <a:r>
              <a:rPr lang="en-US" dirty="0"/>
              <a:t>Protecting your generator</a:t>
            </a:r>
          </a:p>
          <a:p>
            <a:pPr lvl="1"/>
            <a:r>
              <a:rPr lang="en-US" dirty="0"/>
              <a:t>Keeping your vehicles fuel filled</a:t>
            </a:r>
          </a:p>
          <a:p>
            <a:pPr lvl="2"/>
            <a:r>
              <a:rPr lang="en-US" dirty="0"/>
              <a:t>Siphon hose</a:t>
            </a:r>
          </a:p>
          <a:p>
            <a:pPr lvl="1"/>
            <a:endParaRPr lang="en-US" dirty="0"/>
          </a:p>
          <a:p>
            <a:pPr lvl="1"/>
            <a:endParaRPr lang="en-US" dirty="0"/>
          </a:p>
        </p:txBody>
      </p:sp>
      <p:sp>
        <p:nvSpPr>
          <p:cNvPr id="3" name="Title 2">
            <a:extLst>
              <a:ext uri="{FF2B5EF4-FFF2-40B4-BE49-F238E27FC236}">
                <a16:creationId xmlns:a16="http://schemas.microsoft.com/office/drawing/2014/main" id="{057C9F85-13C1-4B52-9D35-CEAB07057E30}"/>
              </a:ext>
            </a:extLst>
          </p:cNvPr>
          <p:cNvSpPr>
            <a:spLocks noGrp="1"/>
          </p:cNvSpPr>
          <p:nvPr>
            <p:ph type="title"/>
          </p:nvPr>
        </p:nvSpPr>
        <p:spPr/>
        <p:txBody>
          <a:bodyPr/>
          <a:lstStyle/>
          <a:p>
            <a:r>
              <a:rPr lang="en-US" dirty="0">
                <a:solidFill>
                  <a:srgbClr val="FF0000"/>
                </a:solidFill>
              </a:rPr>
              <a:t>Alternative Power Sources</a:t>
            </a:r>
            <a:endParaRPr lang="en-US" dirty="0"/>
          </a:p>
        </p:txBody>
      </p:sp>
    </p:spTree>
    <p:extLst>
      <p:ext uri="{BB962C8B-B14F-4D97-AF65-F5344CB8AC3E}">
        <p14:creationId xmlns:p14="http://schemas.microsoft.com/office/powerpoint/2010/main" val="160562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C260-BC91-4C3C-440A-3A1EF05D7D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BDE1E-A531-8412-0546-C154C6EA48F2}"/>
              </a:ext>
            </a:extLst>
          </p:cNvPr>
          <p:cNvSpPr>
            <a:spLocks noGrp="1"/>
          </p:cNvSpPr>
          <p:nvPr>
            <p:ph idx="1"/>
          </p:nvPr>
        </p:nvSpPr>
        <p:spPr/>
        <p:txBody>
          <a:bodyPr>
            <a:normAutofit/>
          </a:bodyPr>
          <a:lstStyle/>
          <a:p>
            <a:r>
              <a:rPr lang="en-US" dirty="0"/>
              <a:t>Small Power Bank</a:t>
            </a:r>
          </a:p>
          <a:p>
            <a:endParaRPr lang="en-US" dirty="0"/>
          </a:p>
          <a:p>
            <a:endParaRPr lang="en-US" dirty="0"/>
          </a:p>
          <a:p>
            <a:endParaRPr lang="en-US" dirty="0"/>
          </a:p>
          <a:p>
            <a:r>
              <a:rPr lang="en-US" dirty="0"/>
              <a:t>Portable Power Station</a:t>
            </a:r>
          </a:p>
          <a:p>
            <a:endParaRPr lang="en-US" dirty="0"/>
          </a:p>
        </p:txBody>
      </p:sp>
      <p:sp>
        <p:nvSpPr>
          <p:cNvPr id="3" name="Title 2">
            <a:extLst>
              <a:ext uri="{FF2B5EF4-FFF2-40B4-BE49-F238E27FC236}">
                <a16:creationId xmlns:a16="http://schemas.microsoft.com/office/drawing/2014/main" id="{60ABAF5A-166A-37D6-1948-CEE473356DDF}"/>
              </a:ext>
            </a:extLst>
          </p:cNvPr>
          <p:cNvSpPr>
            <a:spLocks noGrp="1"/>
          </p:cNvSpPr>
          <p:nvPr>
            <p:ph type="title"/>
          </p:nvPr>
        </p:nvSpPr>
        <p:spPr/>
        <p:txBody>
          <a:bodyPr/>
          <a:lstStyle/>
          <a:p>
            <a:r>
              <a:rPr lang="en-US" dirty="0">
                <a:solidFill>
                  <a:srgbClr val="FF0000"/>
                </a:solidFill>
              </a:rPr>
              <a:t>Power Sources </a:t>
            </a:r>
            <a:endParaRPr lang="en-US" dirty="0"/>
          </a:p>
        </p:txBody>
      </p:sp>
      <p:pic>
        <p:nvPicPr>
          <p:cNvPr id="5" name="Picture 4">
            <a:extLst>
              <a:ext uri="{FF2B5EF4-FFF2-40B4-BE49-F238E27FC236}">
                <a16:creationId xmlns:a16="http://schemas.microsoft.com/office/drawing/2014/main" id="{AACDACC7-5FC3-18E6-C13F-DB2C5C8D3F0F}"/>
              </a:ext>
            </a:extLst>
          </p:cNvPr>
          <p:cNvPicPr>
            <a:picLocks noChangeAspect="1"/>
          </p:cNvPicPr>
          <p:nvPr/>
        </p:nvPicPr>
        <p:blipFill>
          <a:blip r:embed="rId2"/>
          <a:stretch>
            <a:fillRect/>
          </a:stretch>
        </p:blipFill>
        <p:spPr>
          <a:xfrm>
            <a:off x="4800600" y="846138"/>
            <a:ext cx="3036066" cy="2062811"/>
          </a:xfrm>
          <a:prstGeom prst="rect">
            <a:avLst/>
          </a:prstGeom>
        </p:spPr>
      </p:pic>
      <p:pic>
        <p:nvPicPr>
          <p:cNvPr id="6" name="Picture 5">
            <a:extLst>
              <a:ext uri="{FF2B5EF4-FFF2-40B4-BE49-F238E27FC236}">
                <a16:creationId xmlns:a16="http://schemas.microsoft.com/office/drawing/2014/main" id="{D0903582-8BA1-1896-BC9F-D562285625F4}"/>
              </a:ext>
            </a:extLst>
          </p:cNvPr>
          <p:cNvPicPr>
            <a:picLocks noChangeAspect="1"/>
          </p:cNvPicPr>
          <p:nvPr/>
        </p:nvPicPr>
        <p:blipFill>
          <a:blip r:embed="rId3"/>
          <a:stretch>
            <a:fillRect/>
          </a:stretch>
        </p:blipFill>
        <p:spPr>
          <a:xfrm>
            <a:off x="4343400" y="3814505"/>
            <a:ext cx="4403460" cy="2555094"/>
          </a:xfrm>
          <a:prstGeom prst="rect">
            <a:avLst/>
          </a:prstGeom>
        </p:spPr>
      </p:pic>
    </p:spTree>
    <p:extLst>
      <p:ext uri="{BB962C8B-B14F-4D97-AF65-F5344CB8AC3E}">
        <p14:creationId xmlns:p14="http://schemas.microsoft.com/office/powerpoint/2010/main" val="41324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8CA5-246B-B39B-91C0-321C0A7920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EC882-8787-1180-8197-E3632FDA62AE}"/>
              </a:ext>
            </a:extLst>
          </p:cNvPr>
          <p:cNvSpPr>
            <a:spLocks noGrp="1"/>
          </p:cNvSpPr>
          <p:nvPr>
            <p:ph idx="1"/>
          </p:nvPr>
        </p:nvSpPr>
        <p:spPr/>
        <p:txBody>
          <a:bodyPr>
            <a:normAutofit/>
          </a:bodyPr>
          <a:lstStyle/>
          <a:p>
            <a:r>
              <a:rPr lang="en-US" dirty="0"/>
              <a:t>RV Type deep cycle</a:t>
            </a:r>
            <a:br>
              <a:rPr lang="en-US" dirty="0"/>
            </a:br>
            <a:r>
              <a:rPr lang="en-US" dirty="0"/>
              <a:t>battery</a:t>
            </a:r>
          </a:p>
          <a:p>
            <a:endParaRPr lang="en-US" dirty="0"/>
          </a:p>
          <a:p>
            <a:endParaRPr lang="en-US" dirty="0"/>
          </a:p>
          <a:p>
            <a:endParaRPr lang="en-US" dirty="0"/>
          </a:p>
          <a:p>
            <a:endParaRPr lang="en-US" dirty="0"/>
          </a:p>
          <a:p>
            <a:r>
              <a:rPr lang="en-US" dirty="0"/>
              <a:t>Generator</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F6758A4-9EF2-5142-7294-9B4705BA4E36}"/>
              </a:ext>
            </a:extLst>
          </p:cNvPr>
          <p:cNvSpPr>
            <a:spLocks noGrp="1"/>
          </p:cNvSpPr>
          <p:nvPr>
            <p:ph type="title"/>
          </p:nvPr>
        </p:nvSpPr>
        <p:spPr/>
        <p:txBody>
          <a:bodyPr/>
          <a:lstStyle/>
          <a:p>
            <a:r>
              <a:rPr lang="en-US" dirty="0">
                <a:solidFill>
                  <a:srgbClr val="FF0000"/>
                </a:solidFill>
              </a:rPr>
              <a:t>Power Sources </a:t>
            </a:r>
            <a:endParaRPr lang="en-US" dirty="0"/>
          </a:p>
        </p:txBody>
      </p:sp>
      <p:pic>
        <p:nvPicPr>
          <p:cNvPr id="6" name="Picture 5">
            <a:extLst>
              <a:ext uri="{FF2B5EF4-FFF2-40B4-BE49-F238E27FC236}">
                <a16:creationId xmlns:a16="http://schemas.microsoft.com/office/drawing/2014/main" id="{DA28759E-63E6-9C62-E68F-C65C8B8F5AB8}"/>
              </a:ext>
            </a:extLst>
          </p:cNvPr>
          <p:cNvPicPr>
            <a:picLocks noChangeAspect="1"/>
          </p:cNvPicPr>
          <p:nvPr/>
        </p:nvPicPr>
        <p:blipFill>
          <a:blip r:embed="rId2"/>
          <a:stretch>
            <a:fillRect/>
          </a:stretch>
        </p:blipFill>
        <p:spPr>
          <a:xfrm>
            <a:off x="5181599" y="1344822"/>
            <a:ext cx="2376547" cy="2434512"/>
          </a:xfrm>
          <a:prstGeom prst="rect">
            <a:avLst/>
          </a:prstGeom>
        </p:spPr>
      </p:pic>
      <p:pic>
        <p:nvPicPr>
          <p:cNvPr id="9" name="Picture 8">
            <a:extLst>
              <a:ext uri="{FF2B5EF4-FFF2-40B4-BE49-F238E27FC236}">
                <a16:creationId xmlns:a16="http://schemas.microsoft.com/office/drawing/2014/main" id="{E6F5D735-E4AA-D23B-0FCC-646E82619B30}"/>
              </a:ext>
            </a:extLst>
          </p:cNvPr>
          <p:cNvPicPr>
            <a:picLocks noChangeAspect="1"/>
          </p:cNvPicPr>
          <p:nvPr/>
        </p:nvPicPr>
        <p:blipFill>
          <a:blip r:embed="rId3"/>
          <a:stretch>
            <a:fillRect/>
          </a:stretch>
        </p:blipFill>
        <p:spPr>
          <a:xfrm>
            <a:off x="5168659" y="3924609"/>
            <a:ext cx="2573037" cy="2368889"/>
          </a:xfrm>
          <a:prstGeom prst="rect">
            <a:avLst/>
          </a:prstGeom>
        </p:spPr>
      </p:pic>
    </p:spTree>
    <p:extLst>
      <p:ext uri="{BB962C8B-B14F-4D97-AF65-F5344CB8AC3E}">
        <p14:creationId xmlns:p14="http://schemas.microsoft.com/office/powerpoint/2010/main" val="119893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52D7-74AA-3F4F-CFD1-9565D51C61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DEB30-8767-13CC-ADC6-84115AF1A299}"/>
              </a:ext>
            </a:extLst>
          </p:cNvPr>
          <p:cNvSpPr>
            <a:spLocks noGrp="1"/>
          </p:cNvSpPr>
          <p:nvPr>
            <p:ph idx="1"/>
          </p:nvPr>
        </p:nvSpPr>
        <p:spPr/>
        <p:txBody>
          <a:bodyPr>
            <a:normAutofit/>
          </a:bodyPr>
          <a:lstStyle/>
          <a:p>
            <a:r>
              <a:rPr lang="en-US" dirty="0"/>
              <a:t>Wind Generator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35F1460-62DB-AEC7-AA6A-0C063B86ECC4}"/>
              </a:ext>
            </a:extLst>
          </p:cNvPr>
          <p:cNvSpPr>
            <a:spLocks noGrp="1"/>
          </p:cNvSpPr>
          <p:nvPr>
            <p:ph type="title"/>
          </p:nvPr>
        </p:nvSpPr>
        <p:spPr/>
        <p:txBody>
          <a:bodyPr/>
          <a:lstStyle/>
          <a:p>
            <a:r>
              <a:rPr lang="en-US" dirty="0">
                <a:solidFill>
                  <a:srgbClr val="FF0000"/>
                </a:solidFill>
              </a:rPr>
              <a:t>Power Sources </a:t>
            </a:r>
            <a:endParaRPr lang="en-US" dirty="0"/>
          </a:p>
        </p:txBody>
      </p:sp>
      <p:pic>
        <p:nvPicPr>
          <p:cNvPr id="5" name="Picture 4">
            <a:extLst>
              <a:ext uri="{FF2B5EF4-FFF2-40B4-BE49-F238E27FC236}">
                <a16:creationId xmlns:a16="http://schemas.microsoft.com/office/drawing/2014/main" id="{94D70E69-C0A6-EB87-67BD-BC57FFF4D6EF}"/>
              </a:ext>
            </a:extLst>
          </p:cNvPr>
          <p:cNvPicPr>
            <a:picLocks noChangeAspect="1"/>
          </p:cNvPicPr>
          <p:nvPr/>
        </p:nvPicPr>
        <p:blipFill>
          <a:blip r:embed="rId2"/>
          <a:stretch>
            <a:fillRect/>
          </a:stretch>
        </p:blipFill>
        <p:spPr>
          <a:xfrm>
            <a:off x="4267200" y="1524000"/>
            <a:ext cx="3458530" cy="3281703"/>
          </a:xfrm>
          <a:prstGeom prst="rect">
            <a:avLst/>
          </a:prstGeom>
        </p:spPr>
      </p:pic>
    </p:spTree>
    <p:extLst>
      <p:ext uri="{BB962C8B-B14F-4D97-AF65-F5344CB8AC3E}">
        <p14:creationId xmlns:p14="http://schemas.microsoft.com/office/powerpoint/2010/main" val="249168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solidFill>
                  <a:srgbClr val="FF0000"/>
                </a:solidFill>
              </a:rPr>
              <a:t>Communications</a:t>
            </a:r>
            <a:endParaRPr lang="en-US" dirty="0"/>
          </a:p>
        </p:txBody>
      </p:sp>
    </p:spTree>
    <p:extLst>
      <p:ext uri="{BB962C8B-B14F-4D97-AF65-F5344CB8AC3E}">
        <p14:creationId xmlns:p14="http://schemas.microsoft.com/office/powerpoint/2010/main" val="381232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BA1BD4-3B95-4049-9169-12CA3A57B2DE}"/>
              </a:ext>
            </a:extLst>
          </p:cNvPr>
          <p:cNvSpPr>
            <a:spLocks noGrp="1"/>
          </p:cNvSpPr>
          <p:nvPr>
            <p:ph idx="1"/>
          </p:nvPr>
        </p:nvSpPr>
        <p:spPr/>
        <p:txBody>
          <a:bodyPr>
            <a:normAutofit/>
          </a:bodyPr>
          <a:lstStyle/>
          <a:p>
            <a:r>
              <a:rPr lang="en-US" dirty="0"/>
              <a:t>House phone</a:t>
            </a:r>
          </a:p>
          <a:p>
            <a:r>
              <a:rPr lang="en-US" dirty="0"/>
              <a:t>Cell phone</a:t>
            </a:r>
          </a:p>
          <a:p>
            <a:r>
              <a:rPr lang="en-US" dirty="0"/>
              <a:t>Ham Radio</a:t>
            </a:r>
          </a:p>
          <a:p>
            <a:r>
              <a:rPr lang="en-US" dirty="0"/>
              <a:t>GMRS/FRS Radio</a:t>
            </a:r>
          </a:p>
          <a:p>
            <a:r>
              <a:rPr lang="en-US" dirty="0"/>
              <a:t>CB Radio</a:t>
            </a:r>
          </a:p>
          <a:p>
            <a:r>
              <a:rPr lang="en-US" dirty="0" err="1"/>
              <a:t>Meshtastic</a:t>
            </a:r>
            <a:r>
              <a:rPr lang="en-US" dirty="0"/>
              <a:t> devices</a:t>
            </a:r>
          </a:p>
          <a:p>
            <a:r>
              <a:rPr lang="en-US" dirty="0"/>
              <a:t>Radio</a:t>
            </a:r>
          </a:p>
          <a:p>
            <a:r>
              <a:rPr lang="en-US" dirty="0"/>
              <a:t>TV</a:t>
            </a:r>
          </a:p>
          <a:p>
            <a:r>
              <a:rPr lang="en-US" dirty="0"/>
              <a:t>Weather radio</a:t>
            </a:r>
          </a:p>
        </p:txBody>
      </p:sp>
      <p:sp>
        <p:nvSpPr>
          <p:cNvPr id="3" name="Title 2">
            <a:extLst>
              <a:ext uri="{FF2B5EF4-FFF2-40B4-BE49-F238E27FC236}">
                <a16:creationId xmlns:a16="http://schemas.microsoft.com/office/drawing/2014/main" id="{6E228337-FF41-43F8-A0CD-14ECAD83278B}"/>
              </a:ext>
            </a:extLst>
          </p:cNvPr>
          <p:cNvSpPr>
            <a:spLocks noGrp="1"/>
          </p:cNvSpPr>
          <p:nvPr>
            <p:ph type="title"/>
          </p:nvPr>
        </p:nvSpPr>
        <p:spPr/>
        <p:txBody>
          <a:bodyPr/>
          <a:lstStyle/>
          <a:p>
            <a:r>
              <a:rPr lang="en-US" dirty="0">
                <a:solidFill>
                  <a:srgbClr val="FF0000"/>
                </a:solidFill>
              </a:rPr>
              <a:t>Communications</a:t>
            </a:r>
            <a:endParaRPr lang="en-US" dirty="0"/>
          </a:p>
        </p:txBody>
      </p:sp>
    </p:spTree>
    <p:extLst>
      <p:ext uri="{BB962C8B-B14F-4D97-AF65-F5344CB8AC3E}">
        <p14:creationId xmlns:p14="http://schemas.microsoft.com/office/powerpoint/2010/main" val="95502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9A840-9ECE-4B79-ABE0-D09F5797D1D0}"/>
              </a:ext>
            </a:extLst>
          </p:cNvPr>
          <p:cNvSpPr>
            <a:spLocks noGrp="1"/>
          </p:cNvSpPr>
          <p:nvPr>
            <p:ph idx="1"/>
          </p:nvPr>
        </p:nvSpPr>
        <p:spPr/>
        <p:txBody>
          <a:bodyPr>
            <a:normAutofit lnSpcReduction="10000"/>
          </a:bodyPr>
          <a:lstStyle/>
          <a:p>
            <a:r>
              <a:rPr lang="en-US" dirty="0"/>
              <a:t>During an outage, your cell phone is your lifeline and you’re likely to want to keep it charged in case of an emergency.</a:t>
            </a:r>
          </a:p>
          <a:p>
            <a:r>
              <a:rPr lang="en-US" dirty="0"/>
              <a:t>Because you can’t depend on your phone indefinitely, write down phone numbers and addresses you might need, such as a nearby hospital, a school that’s providing supplies, the local library or storm shelter, or other public places that might have power—places where you’ll be able to go to recharge your electronics and contact loved ones.</a:t>
            </a:r>
          </a:p>
        </p:txBody>
      </p:sp>
      <p:sp>
        <p:nvSpPr>
          <p:cNvPr id="3" name="Title 2">
            <a:extLst>
              <a:ext uri="{FF2B5EF4-FFF2-40B4-BE49-F238E27FC236}">
                <a16:creationId xmlns:a16="http://schemas.microsoft.com/office/drawing/2014/main" id="{4261655D-F064-4650-8F93-B4684BD1BBFC}"/>
              </a:ext>
            </a:extLst>
          </p:cNvPr>
          <p:cNvSpPr>
            <a:spLocks noGrp="1"/>
          </p:cNvSpPr>
          <p:nvPr>
            <p:ph type="title"/>
          </p:nvPr>
        </p:nvSpPr>
        <p:spPr/>
        <p:txBody>
          <a:bodyPr/>
          <a:lstStyle/>
          <a:p>
            <a:r>
              <a:rPr lang="en-US" dirty="0">
                <a:solidFill>
                  <a:srgbClr val="FF0000"/>
                </a:solidFill>
              </a:rPr>
              <a:t>Communications</a:t>
            </a:r>
            <a:endParaRPr lang="en-US" dirty="0"/>
          </a:p>
        </p:txBody>
      </p:sp>
    </p:spTree>
    <p:extLst>
      <p:ext uri="{BB962C8B-B14F-4D97-AF65-F5344CB8AC3E}">
        <p14:creationId xmlns:p14="http://schemas.microsoft.com/office/powerpoint/2010/main" val="52407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B9BE3-68AA-4381-4186-7B0806DC42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0D631-91BA-84BD-F36F-B105AF0A0F47}"/>
              </a:ext>
            </a:extLst>
          </p:cNvPr>
          <p:cNvSpPr>
            <a:spLocks noGrp="1"/>
          </p:cNvSpPr>
          <p:nvPr>
            <p:ph idx="1"/>
          </p:nvPr>
        </p:nvSpPr>
        <p:spPr/>
        <p:txBody>
          <a:bodyPr>
            <a:normAutofit/>
          </a:bodyPr>
          <a:lstStyle/>
          <a:p>
            <a:r>
              <a:rPr lang="en-US" dirty="0"/>
              <a:t>What if the power is going to be out for a lengthy time or covers a wide area? The local cell tower that covers your area my not function.</a:t>
            </a:r>
          </a:p>
          <a:p>
            <a:r>
              <a:rPr lang="en-US" dirty="0"/>
              <a:t>How will you communication if your cell phone does not have service?</a:t>
            </a:r>
          </a:p>
        </p:txBody>
      </p:sp>
      <p:sp>
        <p:nvSpPr>
          <p:cNvPr id="3" name="Title 2">
            <a:extLst>
              <a:ext uri="{FF2B5EF4-FFF2-40B4-BE49-F238E27FC236}">
                <a16:creationId xmlns:a16="http://schemas.microsoft.com/office/drawing/2014/main" id="{0468B095-9B03-4DB9-A60D-91F75FF757F5}"/>
              </a:ext>
            </a:extLst>
          </p:cNvPr>
          <p:cNvSpPr>
            <a:spLocks noGrp="1"/>
          </p:cNvSpPr>
          <p:nvPr>
            <p:ph type="title"/>
          </p:nvPr>
        </p:nvSpPr>
        <p:spPr/>
        <p:txBody>
          <a:bodyPr/>
          <a:lstStyle/>
          <a:p>
            <a:r>
              <a:rPr lang="en-US" dirty="0">
                <a:solidFill>
                  <a:srgbClr val="FF0000"/>
                </a:solidFill>
              </a:rPr>
              <a:t>Communications</a:t>
            </a:r>
            <a:endParaRPr lang="en-US" dirty="0"/>
          </a:p>
        </p:txBody>
      </p:sp>
    </p:spTree>
    <p:extLst>
      <p:ext uri="{BB962C8B-B14F-4D97-AF65-F5344CB8AC3E}">
        <p14:creationId xmlns:p14="http://schemas.microsoft.com/office/powerpoint/2010/main" val="166690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9A37D-6B65-447A-B8D9-7F505B3188C7}"/>
              </a:ext>
            </a:extLst>
          </p:cNvPr>
          <p:cNvSpPr>
            <a:spLocks noGrp="1"/>
          </p:cNvSpPr>
          <p:nvPr>
            <p:ph idx="1"/>
          </p:nvPr>
        </p:nvSpPr>
        <p:spPr/>
        <p:txBody>
          <a:bodyPr/>
          <a:lstStyle/>
          <a:p>
            <a:r>
              <a:rPr lang="en-US" dirty="0"/>
              <a:t>How will you contact your family and friends?</a:t>
            </a:r>
          </a:p>
          <a:p>
            <a:r>
              <a:rPr lang="en-US" dirty="0"/>
              <a:t>Check on your neighbors</a:t>
            </a:r>
          </a:p>
        </p:txBody>
      </p:sp>
      <p:sp>
        <p:nvSpPr>
          <p:cNvPr id="3" name="Title 2">
            <a:extLst>
              <a:ext uri="{FF2B5EF4-FFF2-40B4-BE49-F238E27FC236}">
                <a16:creationId xmlns:a16="http://schemas.microsoft.com/office/drawing/2014/main" id="{25668CF9-ED31-4237-ABB1-2932AF5A0D37}"/>
              </a:ext>
            </a:extLst>
          </p:cNvPr>
          <p:cNvSpPr>
            <a:spLocks noGrp="1"/>
          </p:cNvSpPr>
          <p:nvPr>
            <p:ph type="title"/>
          </p:nvPr>
        </p:nvSpPr>
        <p:spPr/>
        <p:txBody>
          <a:bodyPr/>
          <a:lstStyle/>
          <a:p>
            <a:r>
              <a:rPr lang="en-US" dirty="0">
                <a:solidFill>
                  <a:srgbClr val="FF0000"/>
                </a:solidFill>
              </a:rPr>
              <a:t>Communications</a:t>
            </a:r>
            <a:endParaRPr lang="en-US" dirty="0"/>
          </a:p>
        </p:txBody>
      </p:sp>
    </p:spTree>
    <p:extLst>
      <p:ext uri="{BB962C8B-B14F-4D97-AF65-F5344CB8AC3E}">
        <p14:creationId xmlns:p14="http://schemas.microsoft.com/office/powerpoint/2010/main" val="55066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9623-F27B-D85F-0D2C-74AFB3C52C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F9969-FC96-BE35-C984-46570C7B8C50}"/>
              </a:ext>
            </a:extLst>
          </p:cNvPr>
          <p:cNvSpPr>
            <a:spLocks noGrp="1"/>
          </p:cNvSpPr>
          <p:nvPr>
            <p:ph idx="1"/>
          </p:nvPr>
        </p:nvSpPr>
        <p:spPr>
          <a:xfrm>
            <a:off x="457200" y="1524000"/>
            <a:ext cx="8229600" cy="4525963"/>
          </a:xfrm>
        </p:spPr>
        <p:txBody>
          <a:bodyPr>
            <a:normAutofit/>
          </a:bodyPr>
          <a:lstStyle/>
          <a:p>
            <a:r>
              <a:rPr lang="en-US" dirty="0"/>
              <a:t>What affect may an extended power outage have on a community?</a:t>
            </a:r>
          </a:p>
        </p:txBody>
      </p:sp>
      <p:sp>
        <p:nvSpPr>
          <p:cNvPr id="3" name="Title 2">
            <a:extLst>
              <a:ext uri="{FF2B5EF4-FFF2-40B4-BE49-F238E27FC236}">
                <a16:creationId xmlns:a16="http://schemas.microsoft.com/office/drawing/2014/main" id="{71E16D51-8E8B-C5E2-4E1E-B38825BC4FF9}"/>
              </a:ext>
            </a:extLst>
          </p:cNvPr>
          <p:cNvSpPr>
            <a:spLocks noGrp="1"/>
          </p:cNvSpPr>
          <p:nvPr>
            <p:ph type="title"/>
          </p:nvPr>
        </p:nvSpPr>
        <p:spPr/>
        <p:txBody>
          <a:bodyPr>
            <a:normAutofit/>
          </a:bodyPr>
          <a:lstStyle/>
          <a:p>
            <a:r>
              <a:rPr lang="en-US" dirty="0">
                <a:solidFill>
                  <a:srgbClr val="FF0000"/>
                </a:solidFill>
              </a:rPr>
              <a:t>Power Outage</a:t>
            </a:r>
          </a:p>
        </p:txBody>
      </p:sp>
    </p:spTree>
    <p:extLst>
      <p:ext uri="{BB962C8B-B14F-4D97-AF65-F5344CB8AC3E}">
        <p14:creationId xmlns:p14="http://schemas.microsoft.com/office/powerpoint/2010/main" val="318972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solidFill>
                  <a:srgbClr val="FF0000"/>
                </a:solidFill>
              </a:rPr>
              <a:t>Alternative Living Spaces</a:t>
            </a:r>
            <a:endParaRPr lang="en-US" dirty="0"/>
          </a:p>
        </p:txBody>
      </p:sp>
    </p:spTree>
    <p:extLst>
      <p:ext uri="{BB962C8B-B14F-4D97-AF65-F5344CB8AC3E}">
        <p14:creationId xmlns:p14="http://schemas.microsoft.com/office/powerpoint/2010/main" val="1189027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0A890A-E854-456F-A4A6-1F492AC5EFA2}"/>
              </a:ext>
            </a:extLst>
          </p:cNvPr>
          <p:cNvSpPr>
            <a:spLocks noGrp="1"/>
          </p:cNvSpPr>
          <p:nvPr>
            <p:ph idx="1"/>
          </p:nvPr>
        </p:nvSpPr>
        <p:spPr/>
        <p:txBody>
          <a:bodyPr/>
          <a:lstStyle/>
          <a:p>
            <a:r>
              <a:rPr lang="en-US" dirty="0"/>
              <a:t>That camper in your driveway may have an onboard generator or alternative power source.</a:t>
            </a:r>
          </a:p>
          <a:p>
            <a:r>
              <a:rPr lang="en-US" dirty="0"/>
              <a:t>May offer better living conditions then your home.</a:t>
            </a:r>
          </a:p>
        </p:txBody>
      </p:sp>
      <p:sp>
        <p:nvSpPr>
          <p:cNvPr id="3" name="Title 2">
            <a:extLst>
              <a:ext uri="{FF2B5EF4-FFF2-40B4-BE49-F238E27FC236}">
                <a16:creationId xmlns:a16="http://schemas.microsoft.com/office/drawing/2014/main" id="{74DF10E4-9182-45AA-8D20-65BB4C9ADDD1}"/>
              </a:ext>
            </a:extLst>
          </p:cNvPr>
          <p:cNvSpPr>
            <a:spLocks noGrp="1"/>
          </p:cNvSpPr>
          <p:nvPr>
            <p:ph type="title"/>
          </p:nvPr>
        </p:nvSpPr>
        <p:spPr/>
        <p:txBody>
          <a:bodyPr>
            <a:normAutofit/>
          </a:bodyPr>
          <a:lstStyle/>
          <a:p>
            <a:r>
              <a:rPr lang="en-US" dirty="0">
                <a:solidFill>
                  <a:srgbClr val="FF0000"/>
                </a:solidFill>
              </a:rPr>
              <a:t>That Camper in your Driveway</a:t>
            </a:r>
            <a:endParaRPr lang="en-US" dirty="0"/>
          </a:p>
        </p:txBody>
      </p:sp>
    </p:spTree>
    <p:extLst>
      <p:ext uri="{BB962C8B-B14F-4D97-AF65-F5344CB8AC3E}">
        <p14:creationId xmlns:p14="http://schemas.microsoft.com/office/powerpoint/2010/main" val="394820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5915-3D4B-16E7-97EE-FB5CE03D3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2EF25-0C73-94AE-9248-7F8C3B5D26BB}"/>
              </a:ext>
            </a:extLst>
          </p:cNvPr>
          <p:cNvSpPr>
            <a:spLocks noGrp="1"/>
          </p:cNvSpPr>
          <p:nvPr>
            <p:ph type="ctrTitle"/>
          </p:nvPr>
        </p:nvSpPr>
        <p:spPr/>
        <p:txBody>
          <a:bodyPr>
            <a:normAutofit/>
          </a:bodyPr>
          <a:lstStyle/>
          <a:p>
            <a:pPr algn="l"/>
            <a:r>
              <a:rPr lang="en-US" dirty="0">
                <a:solidFill>
                  <a:srgbClr val="FF0000"/>
                </a:solidFill>
              </a:rPr>
              <a:t>Evacuation</a:t>
            </a:r>
            <a:endParaRPr lang="en-US" dirty="0"/>
          </a:p>
        </p:txBody>
      </p:sp>
    </p:spTree>
    <p:extLst>
      <p:ext uri="{BB962C8B-B14F-4D97-AF65-F5344CB8AC3E}">
        <p14:creationId xmlns:p14="http://schemas.microsoft.com/office/powerpoint/2010/main" val="2989362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26D78-D551-41A8-B880-DB6B026E9819}"/>
              </a:ext>
            </a:extLst>
          </p:cNvPr>
          <p:cNvSpPr>
            <a:spLocks noGrp="1"/>
          </p:cNvSpPr>
          <p:nvPr>
            <p:ph idx="1"/>
          </p:nvPr>
        </p:nvSpPr>
        <p:spPr/>
        <p:txBody>
          <a:bodyPr>
            <a:normAutofit lnSpcReduction="10000"/>
          </a:bodyPr>
          <a:lstStyle/>
          <a:p>
            <a:r>
              <a:rPr lang="en-US" dirty="0"/>
              <a:t>You may have to evacuate your house because of the outage. What do you do then?</a:t>
            </a:r>
          </a:p>
          <a:p>
            <a:pPr lvl="1"/>
            <a:r>
              <a:rPr lang="en-US" dirty="0"/>
              <a:t>Turn off the main breaker or switch of the circuit-breaker panel or power-supply box. </a:t>
            </a:r>
          </a:p>
          <a:p>
            <a:pPr lvl="1"/>
            <a:r>
              <a:rPr lang="en-US" dirty="0"/>
              <a:t>Turn off the water main where it enters the house.</a:t>
            </a:r>
          </a:p>
          <a:p>
            <a:pPr lvl="1"/>
            <a:r>
              <a:rPr lang="en-US" dirty="0"/>
              <a:t>Drain the water from your plumbing system.</a:t>
            </a:r>
          </a:p>
          <a:p>
            <a:pPr lvl="2"/>
            <a:r>
              <a:rPr lang="en-US" dirty="0"/>
              <a:t>If you drain a gas-fired water tank, the pilot light should be turned out</a:t>
            </a:r>
          </a:p>
          <a:p>
            <a:pPr lvl="1"/>
            <a:r>
              <a:rPr lang="en-US" dirty="0"/>
              <a:t>If your house is protected from groundwater by a sump pump, clear valuables from the basement floor in case of flooding.</a:t>
            </a:r>
          </a:p>
          <a:p>
            <a:r>
              <a:rPr lang="en-US" dirty="0">
                <a:solidFill>
                  <a:srgbClr val="00B0F0"/>
                </a:solidFill>
              </a:rPr>
              <a:t>Evacuation Go Kits</a:t>
            </a:r>
          </a:p>
        </p:txBody>
      </p:sp>
      <p:sp>
        <p:nvSpPr>
          <p:cNvPr id="3" name="Title 2">
            <a:extLst>
              <a:ext uri="{FF2B5EF4-FFF2-40B4-BE49-F238E27FC236}">
                <a16:creationId xmlns:a16="http://schemas.microsoft.com/office/drawing/2014/main" id="{C74E0C2E-6DC4-47DA-89B4-19C9FCE2ADE8}"/>
              </a:ext>
            </a:extLst>
          </p:cNvPr>
          <p:cNvSpPr>
            <a:spLocks noGrp="1"/>
          </p:cNvSpPr>
          <p:nvPr>
            <p:ph type="title"/>
          </p:nvPr>
        </p:nvSpPr>
        <p:spPr/>
        <p:txBody>
          <a:bodyPr/>
          <a:lstStyle/>
          <a:p>
            <a:r>
              <a:rPr lang="en-US" dirty="0">
                <a:solidFill>
                  <a:srgbClr val="FF0000"/>
                </a:solidFill>
              </a:rPr>
              <a:t>Evacuation</a:t>
            </a:r>
            <a:endParaRPr lang="en-US" dirty="0"/>
          </a:p>
        </p:txBody>
      </p:sp>
    </p:spTree>
    <p:extLst>
      <p:ext uri="{BB962C8B-B14F-4D97-AF65-F5344CB8AC3E}">
        <p14:creationId xmlns:p14="http://schemas.microsoft.com/office/powerpoint/2010/main" val="65030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5B333-F1D0-43AC-AF16-7B1CDFF69BE3}"/>
              </a:ext>
            </a:extLst>
          </p:cNvPr>
          <p:cNvSpPr>
            <a:spLocks noGrp="1"/>
          </p:cNvSpPr>
          <p:nvPr>
            <p:ph idx="1"/>
          </p:nvPr>
        </p:nvSpPr>
        <p:spPr/>
        <p:txBody>
          <a:bodyPr>
            <a:normAutofit fontScale="92500" lnSpcReduction="20000"/>
          </a:bodyPr>
          <a:lstStyle/>
          <a:p>
            <a:r>
              <a:rPr lang="en-US" dirty="0">
                <a:solidFill>
                  <a:srgbClr val="00B0F0"/>
                </a:solidFill>
              </a:rPr>
              <a:t>Make a plan</a:t>
            </a:r>
          </a:p>
          <a:p>
            <a:r>
              <a:rPr lang="en-US" dirty="0"/>
              <a:t>Keep freezers and refrigerators closed.</a:t>
            </a:r>
          </a:p>
          <a:p>
            <a:r>
              <a:rPr lang="en-US" dirty="0"/>
              <a:t>Use a generator, but </a:t>
            </a:r>
            <a:r>
              <a:rPr lang="en-US" b="1" dirty="0"/>
              <a:t>ONLY </a:t>
            </a:r>
            <a:r>
              <a:rPr lang="en-US" dirty="0"/>
              <a:t>outdoors and away from windows and doors.</a:t>
            </a:r>
          </a:p>
          <a:p>
            <a:r>
              <a:rPr lang="en-US" dirty="0"/>
              <a:t>Do not use a gas stove or oven to heat your home.</a:t>
            </a:r>
          </a:p>
          <a:p>
            <a:r>
              <a:rPr lang="en-US" dirty="0"/>
              <a:t>Disconnect appliances and electronics to avoid damage from electrical surges.</a:t>
            </a:r>
          </a:p>
          <a:p>
            <a:r>
              <a:rPr lang="en-US" dirty="0"/>
              <a:t>Have alternate plans for refrigerating medicines or using power-dependent medical devices.</a:t>
            </a:r>
          </a:p>
          <a:p>
            <a:r>
              <a:rPr lang="en-US" dirty="0"/>
              <a:t>Check with local officials about heating and cooling locations open near you.</a:t>
            </a:r>
          </a:p>
          <a:p>
            <a:r>
              <a:rPr lang="en-US" dirty="0"/>
              <a:t>Remember to check on your neighbors</a:t>
            </a:r>
          </a:p>
        </p:txBody>
      </p:sp>
      <p:sp>
        <p:nvSpPr>
          <p:cNvPr id="3" name="Title 2">
            <a:extLst>
              <a:ext uri="{FF2B5EF4-FFF2-40B4-BE49-F238E27FC236}">
                <a16:creationId xmlns:a16="http://schemas.microsoft.com/office/drawing/2014/main" id="{3B729272-8BC2-472A-9908-95FC7070A1C8}"/>
              </a:ext>
            </a:extLst>
          </p:cNvPr>
          <p:cNvSpPr>
            <a:spLocks noGrp="1"/>
          </p:cNvSpPr>
          <p:nvPr>
            <p:ph type="title"/>
          </p:nvPr>
        </p:nvSpPr>
        <p:spPr/>
        <p:txBody>
          <a:bodyPr/>
          <a:lstStyle/>
          <a:p>
            <a:r>
              <a:rPr lang="en-US" dirty="0">
                <a:solidFill>
                  <a:srgbClr val="FF0000"/>
                </a:solidFill>
              </a:rPr>
              <a:t>Power Outage Tips </a:t>
            </a:r>
            <a:endParaRPr lang="en-US" dirty="0"/>
          </a:p>
        </p:txBody>
      </p:sp>
    </p:spTree>
    <p:extLst>
      <p:ext uri="{BB962C8B-B14F-4D97-AF65-F5344CB8AC3E}">
        <p14:creationId xmlns:p14="http://schemas.microsoft.com/office/powerpoint/2010/main" val="4271897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Questions?</a:t>
            </a:r>
          </a:p>
        </p:txBody>
      </p:sp>
    </p:spTree>
    <p:extLst>
      <p:ext uri="{BB962C8B-B14F-4D97-AF65-F5344CB8AC3E}">
        <p14:creationId xmlns:p14="http://schemas.microsoft.com/office/powerpoint/2010/main" val="2290706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2BE5E-F2D4-46B1-B5D5-210CFEC11C0B}"/>
              </a:ext>
            </a:extLst>
          </p:cNvPr>
          <p:cNvSpPr>
            <a:spLocks noGrp="1"/>
          </p:cNvSpPr>
          <p:nvPr>
            <p:ph idx="1"/>
          </p:nvPr>
        </p:nvSpPr>
        <p:spPr/>
        <p:txBody>
          <a:bodyPr/>
          <a:lstStyle/>
          <a:p>
            <a:r>
              <a:rPr lang="en-US" dirty="0">
                <a:hlinkClick r:id="rId2"/>
              </a:rPr>
              <a:t>https://www.ready.gov/power-outages</a:t>
            </a:r>
            <a:br>
              <a:rPr lang="en-US" dirty="0"/>
            </a:br>
            <a:endParaRPr lang="en-US" dirty="0"/>
          </a:p>
          <a:p>
            <a:r>
              <a:rPr lang="en-US" dirty="0">
                <a:hlinkClick r:id="rId3"/>
              </a:rPr>
              <a:t>https://www.redcross.org/get-help/how-to-prepare-for-emergencies/types-of-emergencies/power-outage.html</a:t>
            </a:r>
            <a:endParaRPr lang="en-US" dirty="0"/>
          </a:p>
          <a:p>
            <a:endParaRPr lang="en-US" dirty="0"/>
          </a:p>
          <a:p>
            <a:r>
              <a:rPr lang="en-US" dirty="0">
                <a:hlinkClick r:id="rId4"/>
              </a:rPr>
              <a:t>https://www.consumerreports.org/home-safety/how-to-survive-a-prolonged-power-outage-a1579830430/</a:t>
            </a:r>
            <a:endParaRPr lang="en-US" dirty="0"/>
          </a:p>
          <a:p>
            <a:endParaRPr lang="en-US" dirty="0"/>
          </a:p>
          <a:p>
            <a:endParaRPr lang="en-US" dirty="0"/>
          </a:p>
        </p:txBody>
      </p:sp>
      <p:sp>
        <p:nvSpPr>
          <p:cNvPr id="3" name="Title 2">
            <a:extLst>
              <a:ext uri="{FF2B5EF4-FFF2-40B4-BE49-F238E27FC236}">
                <a16:creationId xmlns:a16="http://schemas.microsoft.com/office/drawing/2014/main" id="{7BC01B0B-5F5A-480F-A18F-A7AC3C1DD698}"/>
              </a:ext>
            </a:extLst>
          </p:cNvPr>
          <p:cNvSpPr>
            <a:spLocks noGrp="1"/>
          </p:cNvSpPr>
          <p:nvPr>
            <p:ph type="title"/>
          </p:nvPr>
        </p:nvSpPr>
        <p:spPr/>
        <p:txBody>
          <a:bodyPr/>
          <a:lstStyle/>
          <a:p>
            <a:r>
              <a:rPr lang="en-US" dirty="0">
                <a:solidFill>
                  <a:srgbClr val="FF0000"/>
                </a:solidFill>
              </a:rPr>
              <a:t>Resources</a:t>
            </a:r>
            <a:endParaRPr lang="en-US" dirty="0"/>
          </a:p>
        </p:txBody>
      </p:sp>
    </p:spTree>
    <p:extLst>
      <p:ext uri="{BB962C8B-B14F-4D97-AF65-F5344CB8AC3E}">
        <p14:creationId xmlns:p14="http://schemas.microsoft.com/office/powerpoint/2010/main" val="206227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Disrupt communications, water and transportation.</a:t>
            </a:r>
          </a:p>
          <a:p>
            <a:r>
              <a:rPr lang="en-US" dirty="0"/>
              <a:t>Close retail businesses, grocery stores, gas stations, ATMs, banks and other services.</a:t>
            </a:r>
          </a:p>
          <a:p>
            <a:r>
              <a:rPr lang="en-US" dirty="0"/>
              <a:t>Cause food spoilage and water contamination.</a:t>
            </a:r>
          </a:p>
          <a:p>
            <a:r>
              <a:rPr lang="en-US" dirty="0"/>
              <a:t>Prevent use of medical devices.</a:t>
            </a:r>
          </a:p>
          <a:p>
            <a:endParaRPr lang="en-US" dirty="0"/>
          </a:p>
          <a:p>
            <a:pPr marL="109728" indent="0">
              <a:buNone/>
            </a:pPr>
            <a:r>
              <a:rPr lang="en-US" b="1" dirty="0">
                <a:solidFill>
                  <a:srgbClr val="FF0000"/>
                </a:solidFill>
              </a:rPr>
              <a:t>What can you do to prepare?</a:t>
            </a:r>
          </a:p>
          <a:p>
            <a:endParaRPr lang="en-US" dirty="0"/>
          </a:p>
        </p:txBody>
      </p:sp>
      <p:sp>
        <p:nvSpPr>
          <p:cNvPr id="3" name="Title 2"/>
          <p:cNvSpPr>
            <a:spLocks noGrp="1"/>
          </p:cNvSpPr>
          <p:nvPr>
            <p:ph type="title"/>
          </p:nvPr>
        </p:nvSpPr>
        <p:spPr/>
        <p:txBody>
          <a:bodyPr>
            <a:normAutofit/>
          </a:bodyPr>
          <a:lstStyle/>
          <a:p>
            <a:r>
              <a:rPr lang="en-US" dirty="0">
                <a:solidFill>
                  <a:srgbClr val="FF0000"/>
                </a:solidFill>
              </a:rPr>
              <a:t>A Power Outage May -</a:t>
            </a:r>
          </a:p>
        </p:txBody>
      </p:sp>
    </p:spTree>
    <p:extLst>
      <p:ext uri="{BB962C8B-B14F-4D97-AF65-F5344CB8AC3E}">
        <p14:creationId xmlns:p14="http://schemas.microsoft.com/office/powerpoint/2010/main" val="247486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74FE5-AD99-4C3D-AB35-F70570E1505C}"/>
              </a:ext>
            </a:extLst>
          </p:cNvPr>
          <p:cNvSpPr>
            <a:spLocks noGrp="1"/>
          </p:cNvSpPr>
          <p:nvPr>
            <p:ph idx="1"/>
          </p:nvPr>
        </p:nvSpPr>
        <p:spPr/>
        <p:txBody>
          <a:bodyPr>
            <a:normAutofit lnSpcReduction="10000"/>
          </a:bodyPr>
          <a:lstStyle/>
          <a:p>
            <a:r>
              <a:rPr lang="en-US" dirty="0">
                <a:solidFill>
                  <a:srgbClr val="00B0F0"/>
                </a:solidFill>
              </a:rPr>
              <a:t>Have a plan!</a:t>
            </a:r>
            <a:r>
              <a:rPr lang="en-US" dirty="0"/>
              <a:t> </a:t>
            </a:r>
          </a:p>
          <a:p>
            <a:r>
              <a:rPr lang="en-US" dirty="0"/>
              <a:t>Don't wait till the lights go off to start your plan or think about what needs to be done.</a:t>
            </a:r>
            <a:br>
              <a:rPr lang="en-US" dirty="0"/>
            </a:br>
            <a:endParaRPr lang="en-US" dirty="0"/>
          </a:p>
          <a:p>
            <a:r>
              <a:rPr lang="en-US" dirty="0">
                <a:solidFill>
                  <a:srgbClr val="00B0F0"/>
                </a:solidFill>
              </a:rPr>
              <a:t>Second</a:t>
            </a:r>
            <a:r>
              <a:rPr lang="en-US" dirty="0"/>
              <a:t> - Notify your utility company.</a:t>
            </a:r>
          </a:p>
          <a:p>
            <a:pPr lvl="1"/>
            <a:r>
              <a:rPr lang="en-US" dirty="0"/>
              <a:t>Most Utility companies can estimate the time for restoration. Is this going to be a short-term event or may last several hours or days?</a:t>
            </a:r>
          </a:p>
          <a:p>
            <a:pPr lvl="1"/>
            <a:r>
              <a:rPr lang="en-US" dirty="0"/>
              <a:t>How widespread is the outage?</a:t>
            </a:r>
          </a:p>
          <a:p>
            <a:pPr lvl="1"/>
            <a:r>
              <a:rPr lang="en-US" dirty="0"/>
              <a:t>Power Company Outage Map</a:t>
            </a:r>
            <a:br>
              <a:rPr lang="en-US" dirty="0"/>
            </a:br>
            <a:endParaRPr lang="en-US" dirty="0"/>
          </a:p>
          <a:p>
            <a:r>
              <a:rPr lang="en-US" dirty="0"/>
              <a:t>Adjust your plan as time goes on.</a:t>
            </a:r>
          </a:p>
          <a:p>
            <a:pPr marL="109728" indent="0">
              <a:buNone/>
            </a:pPr>
            <a:endParaRPr lang="en-US" dirty="0"/>
          </a:p>
        </p:txBody>
      </p:sp>
      <p:sp>
        <p:nvSpPr>
          <p:cNvPr id="3" name="Title 2">
            <a:extLst>
              <a:ext uri="{FF2B5EF4-FFF2-40B4-BE49-F238E27FC236}">
                <a16:creationId xmlns:a16="http://schemas.microsoft.com/office/drawing/2014/main" id="{C03DC890-AA80-485A-A75A-6E64D4ABA835}"/>
              </a:ext>
            </a:extLst>
          </p:cNvPr>
          <p:cNvSpPr>
            <a:spLocks noGrp="1"/>
          </p:cNvSpPr>
          <p:nvPr>
            <p:ph type="title"/>
          </p:nvPr>
        </p:nvSpPr>
        <p:spPr/>
        <p:txBody>
          <a:bodyPr/>
          <a:lstStyle/>
          <a:p>
            <a:r>
              <a:rPr lang="en-US" dirty="0">
                <a:solidFill>
                  <a:srgbClr val="FF0000"/>
                </a:solidFill>
              </a:rPr>
              <a:t>Power Outage – First Thing</a:t>
            </a:r>
            <a:endParaRPr lang="en-US" dirty="0"/>
          </a:p>
        </p:txBody>
      </p:sp>
    </p:spTree>
    <p:extLst>
      <p:ext uri="{BB962C8B-B14F-4D97-AF65-F5344CB8AC3E}">
        <p14:creationId xmlns:p14="http://schemas.microsoft.com/office/powerpoint/2010/main" val="235831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1DD7-6B31-06DD-BBF6-B5D0129CA8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0884B-F83A-ECE3-5783-61CF6F6530A0}"/>
              </a:ext>
            </a:extLst>
          </p:cNvPr>
          <p:cNvSpPr>
            <a:spLocks noGrp="1"/>
          </p:cNvSpPr>
          <p:nvPr>
            <p:ph idx="1"/>
          </p:nvPr>
        </p:nvSpPr>
        <p:spPr/>
        <p:txBody>
          <a:bodyPr>
            <a:normAutofit/>
          </a:bodyPr>
          <a:lstStyle/>
          <a:p>
            <a:r>
              <a:rPr lang="en-US" dirty="0">
                <a:solidFill>
                  <a:srgbClr val="00B0F0"/>
                </a:solidFill>
              </a:rPr>
              <a:t>Consumers Outage</a:t>
            </a:r>
            <a:br>
              <a:rPr lang="en-US" dirty="0">
                <a:solidFill>
                  <a:srgbClr val="00B0F0"/>
                </a:solidFill>
              </a:rPr>
            </a:br>
            <a:r>
              <a:rPr lang="en-US" dirty="0">
                <a:solidFill>
                  <a:srgbClr val="00B0F0"/>
                </a:solidFill>
              </a:rPr>
              <a:t>Map</a:t>
            </a:r>
            <a:r>
              <a:rPr lang="en-US" dirty="0"/>
              <a:t> </a:t>
            </a:r>
          </a:p>
          <a:p>
            <a:pPr marL="109728" indent="0">
              <a:buNone/>
            </a:pPr>
            <a:endParaRPr lang="en-US" dirty="0"/>
          </a:p>
        </p:txBody>
      </p:sp>
      <p:sp>
        <p:nvSpPr>
          <p:cNvPr id="3" name="Title 2">
            <a:extLst>
              <a:ext uri="{FF2B5EF4-FFF2-40B4-BE49-F238E27FC236}">
                <a16:creationId xmlns:a16="http://schemas.microsoft.com/office/drawing/2014/main" id="{416A69C2-BAF1-F2E3-D59C-00B9CBD5B50E}"/>
              </a:ext>
            </a:extLst>
          </p:cNvPr>
          <p:cNvSpPr>
            <a:spLocks noGrp="1"/>
          </p:cNvSpPr>
          <p:nvPr>
            <p:ph type="title"/>
          </p:nvPr>
        </p:nvSpPr>
        <p:spPr/>
        <p:txBody>
          <a:bodyPr/>
          <a:lstStyle/>
          <a:p>
            <a:r>
              <a:rPr lang="en-US" dirty="0">
                <a:solidFill>
                  <a:srgbClr val="FF0000"/>
                </a:solidFill>
              </a:rPr>
              <a:t>Power Outage</a:t>
            </a:r>
            <a:endParaRPr lang="en-US" dirty="0"/>
          </a:p>
        </p:txBody>
      </p:sp>
      <p:pic>
        <p:nvPicPr>
          <p:cNvPr id="5" name="Picture 4">
            <a:extLst>
              <a:ext uri="{FF2B5EF4-FFF2-40B4-BE49-F238E27FC236}">
                <a16:creationId xmlns:a16="http://schemas.microsoft.com/office/drawing/2014/main" id="{8DA65133-9DBE-B2FD-3CFC-41DE0A730DAC}"/>
              </a:ext>
            </a:extLst>
          </p:cNvPr>
          <p:cNvPicPr>
            <a:picLocks noChangeAspect="1"/>
          </p:cNvPicPr>
          <p:nvPr/>
        </p:nvPicPr>
        <p:blipFill>
          <a:blip r:embed="rId2"/>
          <a:stretch>
            <a:fillRect/>
          </a:stretch>
        </p:blipFill>
        <p:spPr>
          <a:xfrm>
            <a:off x="4419600" y="914400"/>
            <a:ext cx="3954473" cy="5298041"/>
          </a:xfrm>
          <a:prstGeom prst="rect">
            <a:avLst/>
          </a:prstGeom>
        </p:spPr>
      </p:pic>
    </p:spTree>
    <p:extLst>
      <p:ext uri="{BB962C8B-B14F-4D97-AF65-F5344CB8AC3E}">
        <p14:creationId xmlns:p14="http://schemas.microsoft.com/office/powerpoint/2010/main" val="286524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5B0C5-9E03-413F-B9FF-147EB3F7C96E}"/>
              </a:ext>
            </a:extLst>
          </p:cNvPr>
          <p:cNvSpPr>
            <a:spLocks noGrp="1"/>
          </p:cNvSpPr>
          <p:nvPr>
            <p:ph idx="1"/>
          </p:nvPr>
        </p:nvSpPr>
        <p:spPr/>
        <p:txBody>
          <a:bodyPr/>
          <a:lstStyle/>
          <a:p>
            <a:r>
              <a:rPr lang="en-US" dirty="0"/>
              <a:t>Take an inventory of the items you need that rely on electricity.</a:t>
            </a:r>
          </a:p>
          <a:p>
            <a:r>
              <a:rPr lang="en-US" dirty="0"/>
              <a:t>Plan for batteries and other alternative power sources to meet your needs when the power goes out, such as a portable charger or power bank.</a:t>
            </a:r>
          </a:p>
        </p:txBody>
      </p:sp>
      <p:sp>
        <p:nvSpPr>
          <p:cNvPr id="3" name="Title 2">
            <a:extLst>
              <a:ext uri="{FF2B5EF4-FFF2-40B4-BE49-F238E27FC236}">
                <a16:creationId xmlns:a16="http://schemas.microsoft.com/office/drawing/2014/main" id="{027BF708-34DC-4A44-A35D-4B9BDCC747BD}"/>
              </a:ext>
            </a:extLst>
          </p:cNvPr>
          <p:cNvSpPr>
            <a:spLocks noGrp="1"/>
          </p:cNvSpPr>
          <p:nvPr>
            <p:ph type="title"/>
          </p:nvPr>
        </p:nvSpPr>
        <p:spPr/>
        <p:txBody>
          <a:bodyPr/>
          <a:lstStyle/>
          <a:p>
            <a:r>
              <a:rPr lang="en-US" dirty="0">
                <a:solidFill>
                  <a:srgbClr val="FF0000"/>
                </a:solidFill>
              </a:rPr>
              <a:t>Preparing for a Power Outage</a:t>
            </a:r>
            <a:endParaRPr lang="en-US" dirty="0"/>
          </a:p>
        </p:txBody>
      </p:sp>
    </p:spTree>
    <p:extLst>
      <p:ext uri="{BB962C8B-B14F-4D97-AF65-F5344CB8AC3E}">
        <p14:creationId xmlns:p14="http://schemas.microsoft.com/office/powerpoint/2010/main" val="108062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21CC-27F6-8672-3106-C35633AF44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6FF68-4B84-4A51-C226-37C801A41155}"/>
              </a:ext>
            </a:extLst>
          </p:cNvPr>
          <p:cNvSpPr>
            <a:spLocks noGrp="1"/>
          </p:cNvSpPr>
          <p:nvPr>
            <p:ph idx="1"/>
          </p:nvPr>
        </p:nvSpPr>
        <p:spPr/>
        <p:txBody>
          <a:bodyPr/>
          <a:lstStyle/>
          <a:p>
            <a:r>
              <a:rPr lang="en-US" dirty="0"/>
              <a:t>Have flashlights for every household member. </a:t>
            </a:r>
          </a:p>
          <a:p>
            <a:endParaRPr lang="en-US" dirty="0"/>
          </a:p>
          <a:p>
            <a:endParaRPr lang="en-US" dirty="0"/>
          </a:p>
          <a:p>
            <a:endParaRPr lang="en-US" dirty="0"/>
          </a:p>
          <a:p>
            <a:endParaRPr lang="en-US" dirty="0"/>
          </a:p>
          <a:p>
            <a:endParaRPr lang="en-US" dirty="0"/>
          </a:p>
          <a:p>
            <a:r>
              <a:rPr lang="en-US" dirty="0"/>
              <a:t>Determine whether your home phone will work in a power outage and how long battery backup will last.</a:t>
            </a:r>
          </a:p>
        </p:txBody>
      </p:sp>
      <p:sp>
        <p:nvSpPr>
          <p:cNvPr id="3" name="Title 2">
            <a:extLst>
              <a:ext uri="{FF2B5EF4-FFF2-40B4-BE49-F238E27FC236}">
                <a16:creationId xmlns:a16="http://schemas.microsoft.com/office/drawing/2014/main" id="{6089A801-E375-F73F-B50F-9BA619A1CEF4}"/>
              </a:ext>
            </a:extLst>
          </p:cNvPr>
          <p:cNvSpPr>
            <a:spLocks noGrp="1"/>
          </p:cNvSpPr>
          <p:nvPr>
            <p:ph type="title"/>
          </p:nvPr>
        </p:nvSpPr>
        <p:spPr/>
        <p:txBody>
          <a:bodyPr/>
          <a:lstStyle/>
          <a:p>
            <a:r>
              <a:rPr lang="en-US" dirty="0">
                <a:solidFill>
                  <a:srgbClr val="FF0000"/>
                </a:solidFill>
              </a:rPr>
              <a:t>Preparing for a Power Outage</a:t>
            </a:r>
            <a:endParaRPr lang="en-US" dirty="0"/>
          </a:p>
        </p:txBody>
      </p:sp>
      <p:pic>
        <p:nvPicPr>
          <p:cNvPr id="5" name="Picture 4">
            <a:extLst>
              <a:ext uri="{FF2B5EF4-FFF2-40B4-BE49-F238E27FC236}">
                <a16:creationId xmlns:a16="http://schemas.microsoft.com/office/drawing/2014/main" id="{CE1ACE9C-D2A0-2587-38B5-B9B075424208}"/>
              </a:ext>
            </a:extLst>
          </p:cNvPr>
          <p:cNvPicPr>
            <a:picLocks noChangeAspect="1"/>
          </p:cNvPicPr>
          <p:nvPr/>
        </p:nvPicPr>
        <p:blipFill>
          <a:blip r:embed="rId2"/>
          <a:stretch>
            <a:fillRect/>
          </a:stretch>
        </p:blipFill>
        <p:spPr>
          <a:xfrm>
            <a:off x="6705600" y="2057400"/>
            <a:ext cx="1531865" cy="2058078"/>
          </a:xfrm>
          <a:prstGeom prst="rect">
            <a:avLst/>
          </a:prstGeom>
        </p:spPr>
      </p:pic>
    </p:spTree>
    <p:extLst>
      <p:ext uri="{BB962C8B-B14F-4D97-AF65-F5344CB8AC3E}">
        <p14:creationId xmlns:p14="http://schemas.microsoft.com/office/powerpoint/2010/main" val="50909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C2191-BD0F-4454-9D80-BC55EFFE37BB}"/>
              </a:ext>
            </a:extLst>
          </p:cNvPr>
          <p:cNvSpPr>
            <a:spLocks noGrp="1"/>
          </p:cNvSpPr>
          <p:nvPr>
            <p:ph idx="1"/>
          </p:nvPr>
        </p:nvSpPr>
        <p:spPr/>
        <p:txBody>
          <a:bodyPr>
            <a:normAutofit fontScale="92500" lnSpcReduction="10000"/>
          </a:bodyPr>
          <a:lstStyle/>
          <a:p>
            <a:r>
              <a:rPr lang="en-US" dirty="0"/>
              <a:t>Install carbon monoxide detectors with battery backup in central locations on every level of your home.</a:t>
            </a:r>
          </a:p>
          <a:p>
            <a:r>
              <a:rPr lang="en-US" dirty="0"/>
              <a:t>Avoid carbon monoxide poisoning.</a:t>
            </a:r>
          </a:p>
          <a:p>
            <a:pPr lvl="1"/>
            <a:r>
              <a:rPr lang="en-US" dirty="0"/>
              <a:t>Generators, camp stoves or charcoal grills should always be used outdoors and at least 20 feet away from an opening.</a:t>
            </a:r>
          </a:p>
          <a:p>
            <a:r>
              <a:rPr lang="en-US" dirty="0"/>
              <a:t>Never use a gas stovetop or oven to heat your home.</a:t>
            </a:r>
          </a:p>
          <a:p>
            <a:r>
              <a:rPr lang="en-US" dirty="0"/>
              <a:t>Turn off or disconnect appliances, equipment, or electronics.</a:t>
            </a:r>
          </a:p>
          <a:p>
            <a:pPr lvl="1"/>
            <a:r>
              <a:rPr lang="en-US" dirty="0"/>
              <a:t>Power may return with momentary surges or spikes that can cause damage.</a:t>
            </a:r>
          </a:p>
        </p:txBody>
      </p:sp>
      <p:sp>
        <p:nvSpPr>
          <p:cNvPr id="3" name="Title 2">
            <a:extLst>
              <a:ext uri="{FF2B5EF4-FFF2-40B4-BE49-F238E27FC236}">
                <a16:creationId xmlns:a16="http://schemas.microsoft.com/office/drawing/2014/main" id="{1895F020-E834-46D2-95C2-760A89B803BA}"/>
              </a:ext>
            </a:extLst>
          </p:cNvPr>
          <p:cNvSpPr>
            <a:spLocks noGrp="1"/>
          </p:cNvSpPr>
          <p:nvPr>
            <p:ph type="title"/>
          </p:nvPr>
        </p:nvSpPr>
        <p:spPr/>
        <p:txBody>
          <a:bodyPr>
            <a:normAutofit fontScale="90000"/>
          </a:bodyPr>
          <a:lstStyle/>
          <a:p>
            <a:r>
              <a:rPr lang="en-US" dirty="0">
                <a:solidFill>
                  <a:srgbClr val="FF0000"/>
                </a:solidFill>
              </a:rPr>
              <a:t>Using Appliances </a:t>
            </a:r>
            <a:r>
              <a:rPr lang="en-US" dirty="0" err="1">
                <a:solidFill>
                  <a:srgbClr val="FF0000"/>
                </a:solidFill>
              </a:rPr>
              <a:t>durining</a:t>
            </a:r>
            <a:r>
              <a:rPr lang="en-US" dirty="0">
                <a:solidFill>
                  <a:srgbClr val="FF0000"/>
                </a:solidFill>
              </a:rPr>
              <a:t> a Power Outage</a:t>
            </a:r>
            <a:endParaRPr lang="en-US" dirty="0"/>
          </a:p>
        </p:txBody>
      </p:sp>
    </p:spTree>
    <p:extLst>
      <p:ext uri="{BB962C8B-B14F-4D97-AF65-F5344CB8AC3E}">
        <p14:creationId xmlns:p14="http://schemas.microsoft.com/office/powerpoint/2010/main" val="3207387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D702CF6-005D-4DBD-A97B-F0C8A1B2B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orientation presentation</Template>
  <TotalTime>0</TotalTime>
  <Words>1256</Words>
  <Application>Microsoft Office PowerPoint</Application>
  <PresentationFormat>On-screen Show (4:3)</PresentationFormat>
  <Paragraphs>184</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Lucida Sans Unicode</vt:lpstr>
      <vt:lpstr>Verdana</vt:lpstr>
      <vt:lpstr>Wingdings 2</vt:lpstr>
      <vt:lpstr>Wingdings 3</vt:lpstr>
      <vt:lpstr>Concourse</vt:lpstr>
      <vt:lpstr>Powers out, what do you do</vt:lpstr>
      <vt:lpstr>Power Outage</vt:lpstr>
      <vt:lpstr>Power Outage</vt:lpstr>
      <vt:lpstr>A Power Outage May -</vt:lpstr>
      <vt:lpstr>Power Outage – First Thing</vt:lpstr>
      <vt:lpstr>Power Outage</vt:lpstr>
      <vt:lpstr>Preparing for a Power Outage</vt:lpstr>
      <vt:lpstr>Preparing for a Power Outage</vt:lpstr>
      <vt:lpstr>Using Appliances durining a Power Outage</vt:lpstr>
      <vt:lpstr>Food Storage</vt:lpstr>
      <vt:lpstr>Know your Medical Needs</vt:lpstr>
      <vt:lpstr>Heating/Cooling</vt:lpstr>
      <vt:lpstr>That new pool in your basement</vt:lpstr>
      <vt:lpstr>Keeping those pipes warm</vt:lpstr>
      <vt:lpstr>Meals</vt:lpstr>
      <vt:lpstr>Alternative Power Sources </vt:lpstr>
      <vt:lpstr>Alternative Power Sources</vt:lpstr>
      <vt:lpstr>Alternative Power Sources</vt:lpstr>
      <vt:lpstr>Alternative Power Sources</vt:lpstr>
      <vt:lpstr>Alternative Power Sources</vt:lpstr>
      <vt:lpstr>Alternative Power Sources</vt:lpstr>
      <vt:lpstr>Power Sources </vt:lpstr>
      <vt:lpstr>Power Sources </vt:lpstr>
      <vt:lpstr>Power Sources </vt:lpstr>
      <vt:lpstr>Communications</vt:lpstr>
      <vt:lpstr>Communications</vt:lpstr>
      <vt:lpstr>Communications</vt:lpstr>
      <vt:lpstr>Communications</vt:lpstr>
      <vt:lpstr>Communications</vt:lpstr>
      <vt:lpstr>Alternative Living Spaces</vt:lpstr>
      <vt:lpstr>That Camper in your Driveway</vt:lpstr>
      <vt:lpstr>Evacuation</vt:lpstr>
      <vt:lpstr>Evacuation</vt:lpstr>
      <vt:lpstr>Power Outage Tips </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2017-09-15T00:44:32Z</dcterms:created>
  <dcterms:modified xsi:type="dcterms:W3CDTF">2026-04-22T19:48:15Z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