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0"/>
  </p:notesMasterIdLst>
  <p:sldIdLst>
    <p:sldId id="256" r:id="rId3"/>
    <p:sldId id="268" r:id="rId4"/>
    <p:sldId id="282" r:id="rId5"/>
    <p:sldId id="315" r:id="rId6"/>
    <p:sldId id="328" r:id="rId7"/>
    <p:sldId id="329" r:id="rId8"/>
    <p:sldId id="316" r:id="rId9"/>
    <p:sldId id="317" r:id="rId10"/>
    <p:sldId id="318" r:id="rId11"/>
    <p:sldId id="319" r:id="rId12"/>
    <p:sldId id="320" r:id="rId13"/>
    <p:sldId id="325" r:id="rId14"/>
    <p:sldId id="326" r:id="rId15"/>
    <p:sldId id="305" r:id="rId16"/>
    <p:sldId id="283" r:id="rId17"/>
    <p:sldId id="323" r:id="rId18"/>
    <p:sldId id="327" r:id="rId19"/>
    <p:sldId id="292" r:id="rId20"/>
    <p:sldId id="291" r:id="rId21"/>
    <p:sldId id="322" r:id="rId22"/>
    <p:sldId id="321" r:id="rId23"/>
    <p:sldId id="324" r:id="rId24"/>
    <p:sldId id="270" r:id="rId25"/>
    <p:sldId id="314" r:id="rId26"/>
    <p:sldId id="330" r:id="rId27"/>
    <p:sldId id="312"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90FE9-0B05-44A1-8E28-B3DBBEE66BAB}" type="datetimeFigureOut">
              <a:rPr lang="en-US" smtClean="0"/>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B03D-52F8-45FC-9D51-CC9AF1B89DE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1"/>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9ED156-2732-479E-8410-D5807628268D}" type="datetimeFigureOut">
              <a:rPr lang="en-US" smtClean="0"/>
              <a:pPr/>
              <a:t>9/26/2019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8737D0-1F07-487A-BC82-FDF5B924E9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ED156-2732-479E-8410-D5807628268D}" type="datetimeFigureOut">
              <a:rPr lang="en-US" smtClean="0"/>
              <a:pPr/>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737D0-1F07-487A-BC82-FDF5B924E9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ED156-2732-479E-8410-D5807628268D}" type="datetimeFigureOut">
              <a:rPr lang="en-US" smtClean="0"/>
              <a:pPr/>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737D0-1F07-487A-BC82-FDF5B924E9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ED156-2732-479E-8410-D5807628268D}" type="datetimeFigureOut">
              <a:rPr lang="en-US" smtClean="0"/>
              <a:pPr/>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737D0-1F07-487A-BC82-FDF5B924E95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959ED156-2732-479E-8410-D5807628268D}" type="datetimeFigureOut">
              <a:rPr lang="en-US" smtClean="0"/>
              <a:pPr/>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737D0-1F07-487A-BC82-FDF5B924E9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9ED156-2732-479E-8410-D5807628268D}" type="datetimeFigureOut">
              <a:rPr lang="en-US" smtClean="0"/>
              <a:pPr/>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737D0-1F07-487A-BC82-FDF5B924E95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9ED156-2732-479E-8410-D5807628268D}" type="datetimeFigureOut">
              <a:rPr lang="en-US" smtClean="0"/>
              <a:pPr/>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737D0-1F07-487A-BC82-FDF5B924E9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9ED156-2732-479E-8410-D5807628268D}" type="datetimeFigureOut">
              <a:rPr lang="en-US" smtClean="0"/>
              <a:pPr/>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737D0-1F07-487A-BC82-FDF5B924E95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ED156-2732-479E-8410-D5807628268D}" type="datetimeFigureOut">
              <a:rPr lang="en-US" smtClean="0"/>
              <a:pPr/>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8737D0-1F07-487A-BC82-FDF5B924E9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59ED156-2732-479E-8410-D5807628268D}" type="datetimeFigureOut">
              <a:rPr lang="en-US" smtClean="0"/>
              <a:pPr/>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737D0-1F07-487A-BC82-FDF5B924E9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9ED156-2732-479E-8410-D5807628268D}" type="datetimeFigureOut">
              <a:rPr lang="en-US" smtClean="0"/>
              <a:pPr/>
              <a:t>9/26/2019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8737D0-1F07-487A-BC82-FDF5B924E9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ED156-2732-479E-8410-D5807628268D}" type="datetimeFigureOut">
              <a:rPr lang="en-US" smtClean="0"/>
              <a:pPr/>
              <a:t>9/26/2019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8737D0-1F07-487A-BC82-FDF5B924E95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implefamilypreparedness.com/would-you-be-ready/" TargetMode="External"/><Relationship Id="rId2" Type="http://schemas.openxmlformats.org/officeDocument/2006/relationships/hyperlink" Target="https://www.ready.gov/evacuation" TargetMode="External"/><Relationship Id="rId1" Type="http://schemas.openxmlformats.org/officeDocument/2006/relationships/slideLayout" Target="../slideLayouts/slideLayout2.xml"/><Relationship Id="rId4" Type="http://schemas.openxmlformats.org/officeDocument/2006/relationships/hyperlink" Target="https://www.iii.org/article/preparing-effective-evacuation-pla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0" dirty="0"/>
              <a:t>Evacuation Go Kits</a:t>
            </a:r>
            <a:endParaRPr lang="en-US" dirty="0"/>
          </a:p>
        </p:txBody>
      </p:sp>
      <p:sp>
        <p:nvSpPr>
          <p:cNvPr id="3" name="Subtitle 2"/>
          <p:cNvSpPr>
            <a:spLocks noGrp="1"/>
          </p:cNvSpPr>
          <p:nvPr>
            <p:ph type="subTitle" idx="1"/>
          </p:nvPr>
        </p:nvSpPr>
        <p:spPr/>
        <p:txBody>
          <a:bodyPr/>
          <a:lstStyle/>
          <a:p>
            <a:r>
              <a:rPr lang="en-US" b="1" dirty="0">
                <a:solidFill>
                  <a:srgbClr val="00B0F0"/>
                </a:solidFill>
              </a:rPr>
              <a:t>Saginaw County ARES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879E5B-0F67-407A-916A-C9E9C8DDBE4F}"/>
              </a:ext>
            </a:extLst>
          </p:cNvPr>
          <p:cNvSpPr>
            <a:spLocks noGrp="1"/>
          </p:cNvSpPr>
          <p:nvPr>
            <p:ph idx="1"/>
          </p:nvPr>
        </p:nvSpPr>
        <p:spPr/>
        <p:txBody>
          <a:bodyPr>
            <a:normAutofit fontScale="85000" lnSpcReduction="10000"/>
          </a:bodyPr>
          <a:lstStyle/>
          <a:p>
            <a:r>
              <a:rPr lang="en-US" dirty="0"/>
              <a:t>As you finalize the list, indicate where each item is located.</a:t>
            </a:r>
          </a:p>
          <a:p>
            <a:r>
              <a:rPr lang="en-US" dirty="0"/>
              <a:t>You will likely figure out ways to simplify you task by putting things together or over time put items such as photos, documents, etc. on a disk, USB external hard drive, or flash drives.</a:t>
            </a:r>
          </a:p>
          <a:p>
            <a:r>
              <a:rPr lang="en-US" dirty="0"/>
              <a:t>If possible have a copy of these documents stored in a location out of your geographical area, say with a family member or relative. This will save on what you have to pull together.</a:t>
            </a:r>
          </a:p>
          <a:p>
            <a:r>
              <a:rPr lang="en-US" dirty="0"/>
              <a:t>It is highly recommend that you keep copies or scans of essential documents on a flash drive that is in a water proof container and is easy to grab.</a:t>
            </a:r>
          </a:p>
        </p:txBody>
      </p:sp>
      <p:sp>
        <p:nvSpPr>
          <p:cNvPr id="3" name="Title 2">
            <a:extLst>
              <a:ext uri="{FF2B5EF4-FFF2-40B4-BE49-F238E27FC236}">
                <a16:creationId xmlns:a16="http://schemas.microsoft.com/office/drawing/2014/main" id="{9AB47E3B-83CE-4F38-853A-905365E93CF2}"/>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94292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E87B17-21B1-49AF-81B9-A148B0E49C28}"/>
              </a:ext>
            </a:extLst>
          </p:cNvPr>
          <p:cNvSpPr>
            <a:spLocks noGrp="1"/>
          </p:cNvSpPr>
          <p:nvPr>
            <p:ph idx="1"/>
          </p:nvPr>
        </p:nvSpPr>
        <p:spPr/>
        <p:txBody>
          <a:bodyPr/>
          <a:lstStyle/>
          <a:p>
            <a:r>
              <a:rPr lang="en-US" dirty="0"/>
              <a:t>Determine what you can actually fit in your vehicle and refine your list.</a:t>
            </a:r>
          </a:p>
          <a:p>
            <a:r>
              <a:rPr lang="en-US" dirty="0"/>
              <a:t>Post your list on the back or your pantry door. You may want to give a copy of the list to a neighbor so they could grab the essential items if you are not at home when the evacuation takes place.</a:t>
            </a:r>
          </a:p>
          <a:p>
            <a:r>
              <a:rPr lang="en-US" dirty="0"/>
              <a:t>Plan the list with or without the aid of anyone else. You may have family members at home to help you or you may be alone.</a:t>
            </a:r>
          </a:p>
        </p:txBody>
      </p:sp>
      <p:sp>
        <p:nvSpPr>
          <p:cNvPr id="3" name="Title 2">
            <a:extLst>
              <a:ext uri="{FF2B5EF4-FFF2-40B4-BE49-F238E27FC236}">
                <a16:creationId xmlns:a16="http://schemas.microsoft.com/office/drawing/2014/main" id="{4694C0EF-5A53-45D2-91C2-752EAAF91F3D}"/>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54705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6B1345-E6C0-4AC0-855B-AAD2928DE7C3}"/>
              </a:ext>
            </a:extLst>
          </p:cNvPr>
          <p:cNvSpPr>
            <a:spLocks noGrp="1"/>
          </p:cNvSpPr>
          <p:nvPr>
            <p:ph idx="1"/>
          </p:nvPr>
        </p:nvSpPr>
        <p:spPr/>
        <p:txBody>
          <a:bodyPr/>
          <a:lstStyle/>
          <a:p>
            <a:r>
              <a:rPr lang="en-US" b="1" dirty="0"/>
              <a:t>Choose a bag.</a:t>
            </a:r>
          </a:p>
          <a:p>
            <a:r>
              <a:rPr lang="en-US" dirty="0"/>
              <a:t>Each member of the family should have his or her own evacuation bag.</a:t>
            </a:r>
          </a:p>
          <a:p>
            <a:r>
              <a:rPr lang="en-US" dirty="0"/>
              <a:t>Start with a backpack or a similar item to fit your items into. </a:t>
            </a:r>
          </a:p>
          <a:p>
            <a:r>
              <a:rPr lang="en-US" b="1" dirty="0"/>
              <a:t>Take photos of all the rooms in your home, along with all your valuables. </a:t>
            </a:r>
            <a:r>
              <a:rPr lang="en-US" dirty="0"/>
              <a:t>Store these photos on a cloud server, and back them up on a flash drive.</a:t>
            </a:r>
          </a:p>
        </p:txBody>
      </p:sp>
      <p:sp>
        <p:nvSpPr>
          <p:cNvPr id="3" name="Title 2">
            <a:extLst>
              <a:ext uri="{FF2B5EF4-FFF2-40B4-BE49-F238E27FC236}">
                <a16:creationId xmlns:a16="http://schemas.microsoft.com/office/drawing/2014/main" id="{2BAF81D7-E882-42BC-BC7E-37DBFA78C961}"/>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261123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91C9DC-E6A7-49E0-BB7C-E35B97B95BCB}"/>
              </a:ext>
            </a:extLst>
          </p:cNvPr>
          <p:cNvSpPr>
            <a:spLocks noGrp="1"/>
          </p:cNvSpPr>
          <p:nvPr>
            <p:ph idx="1"/>
          </p:nvPr>
        </p:nvSpPr>
        <p:spPr/>
        <p:txBody>
          <a:bodyPr/>
          <a:lstStyle/>
          <a:p>
            <a:r>
              <a:rPr lang="en-US" b="1" dirty="0"/>
              <a:t>Scan all your important documents, and save them on a flash drive. </a:t>
            </a:r>
            <a:r>
              <a:rPr lang="en-US" dirty="0"/>
              <a:t>You could also save them onto a cloud server if you have an encryption service you trust.</a:t>
            </a:r>
          </a:p>
        </p:txBody>
      </p:sp>
      <p:sp>
        <p:nvSpPr>
          <p:cNvPr id="3" name="Title 2">
            <a:extLst>
              <a:ext uri="{FF2B5EF4-FFF2-40B4-BE49-F238E27FC236}">
                <a16:creationId xmlns:a16="http://schemas.microsoft.com/office/drawing/2014/main" id="{993A82D4-678E-40E3-A1FF-70DB96D4EA3A}"/>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4131418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Evacuation Time 5 Minutes</a:t>
            </a:r>
          </a:p>
        </p:txBody>
      </p:sp>
    </p:spTree>
    <p:extLst>
      <p:ext uri="{BB962C8B-B14F-4D97-AF65-F5344CB8AC3E}">
        <p14:creationId xmlns:p14="http://schemas.microsoft.com/office/powerpoint/2010/main" val="2635092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Wallet or purse</a:t>
            </a:r>
          </a:p>
          <a:p>
            <a:r>
              <a:rPr lang="en-US" dirty="0"/>
              <a:t>Driver’s license</a:t>
            </a:r>
          </a:p>
          <a:p>
            <a:r>
              <a:rPr lang="en-US" dirty="0"/>
              <a:t>Proof of insurance</a:t>
            </a:r>
          </a:p>
          <a:p>
            <a:r>
              <a:rPr lang="en-US" dirty="0"/>
              <a:t>Car/house keys</a:t>
            </a:r>
          </a:p>
          <a:p>
            <a:r>
              <a:rPr lang="en-US" dirty="0"/>
              <a:t>Cell phone, charger &amp; car charger</a:t>
            </a:r>
          </a:p>
          <a:p>
            <a:r>
              <a:rPr lang="en-US" dirty="0"/>
              <a:t>Adequate clothing for the weather conditions</a:t>
            </a:r>
          </a:p>
          <a:p>
            <a:r>
              <a:rPr lang="en-US" dirty="0"/>
              <a:t>Prescriptions</a:t>
            </a:r>
          </a:p>
          <a:p>
            <a:r>
              <a:rPr lang="en-US" dirty="0"/>
              <a:t>Extra contacts or glasses</a:t>
            </a:r>
          </a:p>
          <a:p>
            <a:r>
              <a:rPr lang="en-US" dirty="0"/>
              <a:t>Medical devices (wheel chair, hearing aid, retainer, etc.)</a:t>
            </a:r>
          </a:p>
          <a:p>
            <a:r>
              <a:rPr lang="en-US" dirty="0"/>
              <a:t>Laptop or backup disks</a:t>
            </a:r>
          </a:p>
          <a:p>
            <a:r>
              <a:rPr lang="en-US" dirty="0"/>
              <a:t>Computer CPU</a:t>
            </a:r>
          </a:p>
          <a:p>
            <a:r>
              <a:rPr lang="en-US" dirty="0"/>
              <a:t>72 Hour kit with water/food/clothes/toiletries/</a:t>
            </a:r>
          </a:p>
          <a:p>
            <a:r>
              <a:rPr lang="en-US" dirty="0"/>
              <a:t>Family photo CD's/money, etc.</a:t>
            </a:r>
          </a:p>
          <a:p>
            <a:r>
              <a:rPr lang="en-US" dirty="0"/>
              <a:t>Baby bag with extra food/formula</a:t>
            </a:r>
          </a:p>
        </p:txBody>
      </p:sp>
      <p:sp>
        <p:nvSpPr>
          <p:cNvPr id="3" name="Title 2"/>
          <p:cNvSpPr>
            <a:spLocks noGrp="1"/>
          </p:cNvSpPr>
          <p:nvPr>
            <p:ph type="title"/>
          </p:nvPr>
        </p:nvSpPr>
        <p:spPr/>
        <p:txBody>
          <a:bodyPr>
            <a:normAutofit fontScale="90000"/>
          </a:bodyPr>
          <a:lstStyle/>
          <a:p>
            <a:r>
              <a:rPr lang="en-US" dirty="0">
                <a:solidFill>
                  <a:srgbClr val="FF0000"/>
                </a:solidFill>
              </a:rPr>
              <a:t>Examples of a 5 Minute Evacuation List</a:t>
            </a:r>
          </a:p>
        </p:txBody>
      </p:sp>
    </p:spTree>
    <p:extLst>
      <p:ext uri="{BB962C8B-B14F-4D97-AF65-F5344CB8AC3E}">
        <p14:creationId xmlns:p14="http://schemas.microsoft.com/office/powerpoint/2010/main" val="4248768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F07D99-22E4-4347-841C-37FD86F1A1AC}"/>
              </a:ext>
            </a:extLst>
          </p:cNvPr>
          <p:cNvSpPr>
            <a:spLocks noGrp="1"/>
          </p:cNvSpPr>
          <p:nvPr>
            <p:ph idx="1"/>
          </p:nvPr>
        </p:nvSpPr>
        <p:spPr/>
        <p:txBody>
          <a:bodyPr>
            <a:normAutofit fontScale="85000" lnSpcReduction="20000"/>
          </a:bodyPr>
          <a:lstStyle/>
          <a:p>
            <a:r>
              <a:rPr lang="en-US" dirty="0"/>
              <a:t>Important documents (should already be in one container)</a:t>
            </a:r>
          </a:p>
          <a:p>
            <a:pPr lvl="1"/>
            <a:r>
              <a:rPr lang="en-US" dirty="0"/>
              <a:t>The deed to your house</a:t>
            </a:r>
          </a:p>
          <a:p>
            <a:pPr lvl="1"/>
            <a:r>
              <a:rPr lang="en-US" dirty="0"/>
              <a:t>Your will and/or trust</a:t>
            </a:r>
          </a:p>
          <a:p>
            <a:pPr lvl="1"/>
            <a:r>
              <a:rPr lang="en-US" dirty="0"/>
              <a:t>Medical records</a:t>
            </a:r>
          </a:p>
          <a:p>
            <a:pPr lvl="1"/>
            <a:r>
              <a:rPr lang="en-US" dirty="0"/>
              <a:t>Passports</a:t>
            </a:r>
          </a:p>
          <a:p>
            <a:pPr lvl="1"/>
            <a:r>
              <a:rPr lang="en-US" dirty="0"/>
              <a:t>Social security cards</a:t>
            </a:r>
          </a:p>
          <a:p>
            <a:pPr lvl="1"/>
            <a:r>
              <a:rPr lang="en-US" dirty="0"/>
              <a:t>Birth certificates</a:t>
            </a:r>
          </a:p>
          <a:p>
            <a:pPr lvl="1"/>
            <a:r>
              <a:rPr lang="en-US" dirty="0"/>
              <a:t>A list of personal contacts with their addresses and phone numbers</a:t>
            </a:r>
          </a:p>
          <a:p>
            <a:pPr lvl="1"/>
            <a:r>
              <a:rPr lang="en-US" dirty="0"/>
              <a:t>Your kids’ immunization records</a:t>
            </a:r>
          </a:p>
          <a:p>
            <a:pPr lvl="1"/>
            <a:r>
              <a:rPr lang="en-US" dirty="0"/>
              <a:t>Your pet’s paperwork for vaccinations and medical history</a:t>
            </a:r>
          </a:p>
          <a:p>
            <a:r>
              <a:rPr lang="en-US" dirty="0"/>
              <a:t>Pet food, water &amp; dish</a:t>
            </a:r>
          </a:p>
          <a:p>
            <a:r>
              <a:rPr lang="en-US" dirty="0"/>
              <a:t>Pet leash (need this to walk dog or for shelters)</a:t>
            </a:r>
          </a:p>
          <a:p>
            <a:r>
              <a:rPr lang="en-US" dirty="0"/>
              <a:t>Pet carrier</a:t>
            </a:r>
          </a:p>
          <a:p>
            <a:pPr lvl="1"/>
            <a:endParaRPr lang="en-US" dirty="0"/>
          </a:p>
          <a:p>
            <a:endParaRPr lang="en-US" dirty="0"/>
          </a:p>
        </p:txBody>
      </p:sp>
      <p:sp>
        <p:nvSpPr>
          <p:cNvPr id="3" name="Title 2">
            <a:extLst>
              <a:ext uri="{FF2B5EF4-FFF2-40B4-BE49-F238E27FC236}">
                <a16:creationId xmlns:a16="http://schemas.microsoft.com/office/drawing/2014/main" id="{7534E9EE-39E0-4561-BAA2-D7CE18C7D7A6}"/>
              </a:ext>
            </a:extLst>
          </p:cNvPr>
          <p:cNvSpPr>
            <a:spLocks noGrp="1"/>
          </p:cNvSpPr>
          <p:nvPr>
            <p:ph type="title"/>
          </p:nvPr>
        </p:nvSpPr>
        <p:spPr/>
        <p:txBody>
          <a:bodyPr>
            <a:normAutofit fontScale="90000"/>
          </a:bodyPr>
          <a:lstStyle/>
          <a:p>
            <a:r>
              <a:rPr lang="en-US" dirty="0">
                <a:solidFill>
                  <a:srgbClr val="FF0000"/>
                </a:solidFill>
              </a:rPr>
              <a:t>Examples of a 5 Minute Evacuation List</a:t>
            </a:r>
            <a:endParaRPr lang="en-US" dirty="0"/>
          </a:p>
        </p:txBody>
      </p:sp>
    </p:spTree>
    <p:extLst>
      <p:ext uri="{BB962C8B-B14F-4D97-AF65-F5344CB8AC3E}">
        <p14:creationId xmlns:p14="http://schemas.microsoft.com/office/powerpoint/2010/main" val="2268508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48C055-F941-4569-818C-E8038AF9B22E}"/>
              </a:ext>
            </a:extLst>
          </p:cNvPr>
          <p:cNvSpPr>
            <a:spLocks noGrp="1"/>
          </p:cNvSpPr>
          <p:nvPr>
            <p:ph idx="1"/>
          </p:nvPr>
        </p:nvSpPr>
        <p:spPr/>
        <p:txBody>
          <a:bodyPr/>
          <a:lstStyle/>
          <a:p>
            <a:r>
              <a:rPr lang="en-US" dirty="0"/>
              <a:t>Other ideas?</a:t>
            </a:r>
          </a:p>
        </p:txBody>
      </p:sp>
      <p:sp>
        <p:nvSpPr>
          <p:cNvPr id="3" name="Title 2">
            <a:extLst>
              <a:ext uri="{FF2B5EF4-FFF2-40B4-BE49-F238E27FC236}">
                <a16:creationId xmlns:a16="http://schemas.microsoft.com/office/drawing/2014/main" id="{3F722FBD-B076-4075-BF0A-9C123F3E4ACE}"/>
              </a:ext>
            </a:extLst>
          </p:cNvPr>
          <p:cNvSpPr>
            <a:spLocks noGrp="1"/>
          </p:cNvSpPr>
          <p:nvPr>
            <p:ph type="title"/>
          </p:nvPr>
        </p:nvSpPr>
        <p:spPr/>
        <p:txBody>
          <a:bodyPr>
            <a:normAutofit fontScale="90000"/>
          </a:bodyPr>
          <a:lstStyle/>
          <a:p>
            <a:r>
              <a:rPr lang="en-US" dirty="0">
                <a:solidFill>
                  <a:srgbClr val="FF0000"/>
                </a:solidFill>
              </a:rPr>
              <a:t>Examples of a 5 Minute Evacuation List</a:t>
            </a:r>
            <a:endParaRPr lang="en-US" dirty="0"/>
          </a:p>
        </p:txBody>
      </p:sp>
    </p:spTree>
    <p:extLst>
      <p:ext uri="{BB962C8B-B14F-4D97-AF65-F5344CB8AC3E}">
        <p14:creationId xmlns:p14="http://schemas.microsoft.com/office/powerpoint/2010/main" val="3066675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Evacuation Time 30 Minutes</a:t>
            </a:r>
          </a:p>
        </p:txBody>
      </p:sp>
    </p:spTree>
    <p:extLst>
      <p:ext uri="{BB962C8B-B14F-4D97-AF65-F5344CB8AC3E}">
        <p14:creationId xmlns:p14="http://schemas.microsoft.com/office/powerpoint/2010/main" val="18898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Photo albums, family portraits, preferably on flash drive</a:t>
            </a:r>
          </a:p>
          <a:p>
            <a:r>
              <a:rPr lang="en-US" dirty="0"/>
              <a:t>Case of bottled water</a:t>
            </a:r>
          </a:p>
          <a:p>
            <a:r>
              <a:rPr lang="en-US" dirty="0"/>
              <a:t>Additional Non-perishable food</a:t>
            </a:r>
          </a:p>
          <a:p>
            <a:r>
              <a:rPr lang="en-US" dirty="0"/>
              <a:t>Sleeping bags, blankets, pillows, towels.</a:t>
            </a:r>
          </a:p>
          <a:p>
            <a:r>
              <a:rPr lang="en-US" dirty="0"/>
              <a:t>Tent</a:t>
            </a:r>
          </a:p>
          <a:p>
            <a:r>
              <a:rPr lang="en-US" dirty="0"/>
              <a:t>Extra batteries</a:t>
            </a:r>
          </a:p>
          <a:p>
            <a:r>
              <a:rPr lang="en-US" dirty="0"/>
              <a:t>Battery powered TV/radio</a:t>
            </a:r>
          </a:p>
          <a:p>
            <a:r>
              <a:rPr lang="en-US" dirty="0"/>
              <a:t>More clothes</a:t>
            </a:r>
          </a:p>
          <a:p>
            <a:r>
              <a:rPr lang="en-US" dirty="0"/>
              <a:t>Toys, activities to keep kids occupied</a:t>
            </a:r>
          </a:p>
          <a:p>
            <a:r>
              <a:rPr lang="en-US" dirty="0"/>
              <a:t>Kids memory things</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solidFill>
                  <a:srgbClr val="FF0000"/>
                </a:solidFill>
              </a:rPr>
              <a:t>Examples of a 30 Minute Evacuation List </a:t>
            </a:r>
            <a:r>
              <a:rPr lang="en-US" sz="2000" dirty="0"/>
              <a:t>(add these items to 5 minute list)</a:t>
            </a:r>
            <a:endParaRPr lang="en-US" sz="2000" dirty="0">
              <a:solidFill>
                <a:srgbClr val="FF0000"/>
              </a:solidFill>
            </a:endParaRPr>
          </a:p>
        </p:txBody>
      </p:sp>
    </p:spTree>
    <p:extLst>
      <p:ext uri="{BB962C8B-B14F-4D97-AF65-F5344CB8AC3E}">
        <p14:creationId xmlns:p14="http://schemas.microsoft.com/office/powerpoint/2010/main" val="5220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a:bodyPr>
          <a:lstStyle/>
          <a:p>
            <a:r>
              <a:rPr lang="en-US" b="1" dirty="0"/>
              <a:t>What If You Had To Evacuate Your Home In A Hurry? </a:t>
            </a:r>
          </a:p>
          <a:p>
            <a:r>
              <a:rPr lang="en-US" b="1" dirty="0"/>
              <a:t>What would you take? (Evacuation Grab and Go Kit)</a:t>
            </a:r>
          </a:p>
          <a:p>
            <a:endParaRPr lang="en-US" b="1" dirty="0"/>
          </a:p>
        </p:txBody>
      </p:sp>
      <p:sp>
        <p:nvSpPr>
          <p:cNvPr id="3" name="Title 2"/>
          <p:cNvSpPr>
            <a:spLocks noGrp="1"/>
          </p:cNvSpPr>
          <p:nvPr>
            <p:ph type="title"/>
          </p:nvPr>
        </p:nvSpPr>
        <p:spPr/>
        <p:txBody>
          <a:bodyPr/>
          <a:lstStyle/>
          <a:p>
            <a:r>
              <a:rPr lang="en-US" dirty="0">
                <a:solidFill>
                  <a:srgbClr val="FF0000"/>
                </a:solidFill>
              </a:rPr>
              <a:t>Preparing for an Evacuation</a:t>
            </a:r>
          </a:p>
        </p:txBody>
      </p:sp>
    </p:spTree>
    <p:extLst>
      <p:ext uri="{BB962C8B-B14F-4D97-AF65-F5344CB8AC3E}">
        <p14:creationId xmlns:p14="http://schemas.microsoft.com/office/powerpoint/2010/main" val="195999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ADF8A1-9753-4806-BBDB-B3690C2C580F}"/>
              </a:ext>
            </a:extLst>
          </p:cNvPr>
          <p:cNvSpPr>
            <a:spLocks noGrp="1"/>
          </p:cNvSpPr>
          <p:nvPr>
            <p:ph idx="1"/>
          </p:nvPr>
        </p:nvSpPr>
        <p:spPr/>
        <p:txBody>
          <a:bodyPr/>
          <a:lstStyle/>
          <a:p>
            <a:r>
              <a:rPr lang="en-US" dirty="0"/>
              <a:t>First-aid kit </a:t>
            </a:r>
            <a:r>
              <a:rPr lang="en-US" sz="1600" dirty="0"/>
              <a:t>(in your evac vehicle?)</a:t>
            </a:r>
          </a:p>
          <a:p>
            <a:r>
              <a:rPr lang="en-US" dirty="0"/>
              <a:t>Flashlight, batteries </a:t>
            </a:r>
            <a:r>
              <a:rPr lang="en-US" sz="1600" dirty="0"/>
              <a:t>(in your evac vehicle?)</a:t>
            </a:r>
          </a:p>
          <a:p>
            <a:r>
              <a:rPr lang="en-US" dirty="0"/>
              <a:t>What else would you take?</a:t>
            </a:r>
          </a:p>
        </p:txBody>
      </p:sp>
      <p:sp>
        <p:nvSpPr>
          <p:cNvPr id="3" name="Title 2">
            <a:extLst>
              <a:ext uri="{FF2B5EF4-FFF2-40B4-BE49-F238E27FC236}">
                <a16:creationId xmlns:a16="http://schemas.microsoft.com/office/drawing/2014/main" id="{FD312FB0-89FF-4BCA-8F6B-00A3D6BEF53E}"/>
              </a:ext>
            </a:extLst>
          </p:cNvPr>
          <p:cNvSpPr>
            <a:spLocks noGrp="1"/>
          </p:cNvSpPr>
          <p:nvPr>
            <p:ph type="title"/>
          </p:nvPr>
        </p:nvSpPr>
        <p:spPr/>
        <p:txBody>
          <a:bodyPr>
            <a:normAutofit fontScale="90000"/>
          </a:bodyPr>
          <a:lstStyle/>
          <a:p>
            <a:r>
              <a:rPr lang="en-US" dirty="0">
                <a:solidFill>
                  <a:srgbClr val="FF0000"/>
                </a:solidFill>
              </a:rPr>
              <a:t>Examples of a 30 Minute Evacuation List </a:t>
            </a:r>
            <a:r>
              <a:rPr lang="en-US" sz="2000" dirty="0"/>
              <a:t>(add these items to 5 minute list)</a:t>
            </a:r>
            <a:endParaRPr lang="en-US" dirty="0"/>
          </a:p>
        </p:txBody>
      </p:sp>
    </p:spTree>
    <p:extLst>
      <p:ext uri="{BB962C8B-B14F-4D97-AF65-F5344CB8AC3E}">
        <p14:creationId xmlns:p14="http://schemas.microsoft.com/office/powerpoint/2010/main" val="3106656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Evacuation time 2 Hour</a:t>
            </a:r>
          </a:p>
        </p:txBody>
      </p:sp>
    </p:spTree>
    <p:extLst>
      <p:ext uri="{BB962C8B-B14F-4D97-AF65-F5344CB8AC3E}">
        <p14:creationId xmlns:p14="http://schemas.microsoft.com/office/powerpoint/2010/main" val="236905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ADF8A1-9753-4806-BBDB-B3690C2C580F}"/>
              </a:ext>
            </a:extLst>
          </p:cNvPr>
          <p:cNvSpPr>
            <a:spLocks noGrp="1"/>
          </p:cNvSpPr>
          <p:nvPr>
            <p:ph idx="1"/>
          </p:nvPr>
        </p:nvSpPr>
        <p:spPr/>
        <p:txBody>
          <a:bodyPr/>
          <a:lstStyle/>
          <a:p>
            <a:r>
              <a:rPr lang="en-US" dirty="0"/>
              <a:t>What else would you take if you had 2 hours to prepare?</a:t>
            </a:r>
          </a:p>
        </p:txBody>
      </p:sp>
      <p:sp>
        <p:nvSpPr>
          <p:cNvPr id="3" name="Title 2">
            <a:extLst>
              <a:ext uri="{FF2B5EF4-FFF2-40B4-BE49-F238E27FC236}">
                <a16:creationId xmlns:a16="http://schemas.microsoft.com/office/drawing/2014/main" id="{FD312FB0-89FF-4BCA-8F6B-00A3D6BEF53E}"/>
              </a:ext>
            </a:extLst>
          </p:cNvPr>
          <p:cNvSpPr>
            <a:spLocks noGrp="1"/>
          </p:cNvSpPr>
          <p:nvPr>
            <p:ph type="title"/>
          </p:nvPr>
        </p:nvSpPr>
        <p:spPr/>
        <p:txBody>
          <a:bodyPr>
            <a:normAutofit fontScale="90000"/>
          </a:bodyPr>
          <a:lstStyle/>
          <a:p>
            <a:r>
              <a:rPr lang="en-US" dirty="0">
                <a:solidFill>
                  <a:srgbClr val="FF0000"/>
                </a:solidFill>
              </a:rPr>
              <a:t>Examples of a 2 Hour Evacuation List </a:t>
            </a:r>
            <a:r>
              <a:rPr lang="en-US" sz="2000" dirty="0"/>
              <a:t>(add these items to your 30 minute list)</a:t>
            </a:r>
            <a:endParaRPr lang="en-US" dirty="0"/>
          </a:p>
        </p:txBody>
      </p:sp>
    </p:spTree>
    <p:extLst>
      <p:ext uri="{BB962C8B-B14F-4D97-AF65-F5344CB8AC3E}">
        <p14:creationId xmlns:p14="http://schemas.microsoft.com/office/powerpoint/2010/main" val="211925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We have seen and heard of disasters in other areas of the country over the last several weeks which should make the usefulness of this guidance clear.</a:t>
            </a:r>
          </a:p>
          <a:p>
            <a:r>
              <a:rPr lang="en-US" dirty="0"/>
              <a:t>I bet many wished they had put together such a plan before hand</a:t>
            </a:r>
          </a:p>
          <a:p>
            <a:r>
              <a:rPr lang="en-US" dirty="0"/>
              <a:t>so </a:t>
            </a:r>
            <a:r>
              <a:rPr lang="en-US" u="sng" dirty="0"/>
              <a:t>Be Prepared</a:t>
            </a:r>
            <a:r>
              <a:rPr lang="en-US" dirty="0"/>
              <a:t>.</a:t>
            </a:r>
          </a:p>
        </p:txBody>
      </p:sp>
      <p:sp>
        <p:nvSpPr>
          <p:cNvPr id="3" name="Title 2"/>
          <p:cNvSpPr>
            <a:spLocks noGrp="1"/>
          </p:cNvSpPr>
          <p:nvPr>
            <p:ph type="title"/>
          </p:nvPr>
        </p:nvSpPr>
        <p:spPr/>
        <p:txBody>
          <a:bodyPr/>
          <a:lstStyle/>
          <a:p>
            <a:r>
              <a:rPr lang="en-US" dirty="0">
                <a:solidFill>
                  <a:srgbClr val="FF0000"/>
                </a:solidFill>
              </a:rPr>
              <a:t>Preparing for an Evacuation</a:t>
            </a:r>
          </a:p>
        </p:txBody>
      </p:sp>
    </p:spTree>
    <p:extLst>
      <p:ext uri="{BB962C8B-B14F-4D97-AF65-F5344CB8AC3E}">
        <p14:creationId xmlns:p14="http://schemas.microsoft.com/office/powerpoint/2010/main" val="2397708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EC1889-50F3-4CC3-9CA8-52544A6D3A61}"/>
              </a:ext>
            </a:extLst>
          </p:cNvPr>
          <p:cNvSpPr>
            <a:spLocks noGrp="1"/>
          </p:cNvSpPr>
          <p:nvPr>
            <p:ph idx="1"/>
          </p:nvPr>
        </p:nvSpPr>
        <p:spPr/>
        <p:txBody>
          <a:bodyPr/>
          <a:lstStyle/>
          <a:p>
            <a:r>
              <a:rPr lang="en-US" dirty="0"/>
              <a:t>Decide on what you need to have.</a:t>
            </a:r>
          </a:p>
          <a:p>
            <a:r>
              <a:rPr lang="en-US" dirty="0"/>
              <a:t>Keep your evacuation lists handy.</a:t>
            </a:r>
          </a:p>
          <a:p>
            <a:r>
              <a:rPr lang="en-US" dirty="0"/>
              <a:t>Have a copy of important documents, photos, etc. on a disk, USB external hard drive, or flash drives and have a copy stored in a location out of your geographical area.</a:t>
            </a:r>
          </a:p>
          <a:p>
            <a:r>
              <a:rPr lang="en-US" dirty="0"/>
              <a:t>Practice your evacuation ahead of time so it will be easier and less stressful.</a:t>
            </a:r>
          </a:p>
          <a:p>
            <a:endParaRPr lang="en-US" dirty="0"/>
          </a:p>
        </p:txBody>
      </p:sp>
      <p:sp>
        <p:nvSpPr>
          <p:cNvPr id="3" name="Title 2">
            <a:extLst>
              <a:ext uri="{FF2B5EF4-FFF2-40B4-BE49-F238E27FC236}">
                <a16:creationId xmlns:a16="http://schemas.microsoft.com/office/drawing/2014/main" id="{155D694B-53DD-4814-9CAF-7176ABD14D50}"/>
              </a:ext>
            </a:extLst>
          </p:cNvPr>
          <p:cNvSpPr>
            <a:spLocks noGrp="1"/>
          </p:cNvSpPr>
          <p:nvPr>
            <p:ph type="title"/>
          </p:nvPr>
        </p:nvSpPr>
        <p:spPr/>
        <p:txBody>
          <a:bodyPr/>
          <a:lstStyle/>
          <a:p>
            <a:r>
              <a:rPr lang="en-US" dirty="0">
                <a:solidFill>
                  <a:srgbClr val="FF0000"/>
                </a:solidFill>
              </a:rPr>
              <a:t>Summary</a:t>
            </a:r>
            <a:endParaRPr lang="en-US" dirty="0"/>
          </a:p>
        </p:txBody>
      </p:sp>
    </p:spTree>
    <p:extLst>
      <p:ext uri="{BB962C8B-B14F-4D97-AF65-F5344CB8AC3E}">
        <p14:creationId xmlns:p14="http://schemas.microsoft.com/office/powerpoint/2010/main" val="1083159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0394B5-977D-4309-B350-B30E1234925B}"/>
              </a:ext>
            </a:extLst>
          </p:cNvPr>
          <p:cNvSpPr>
            <a:spLocks noGrp="1"/>
          </p:cNvSpPr>
          <p:nvPr>
            <p:ph idx="1"/>
          </p:nvPr>
        </p:nvSpPr>
        <p:spPr/>
        <p:txBody>
          <a:bodyPr/>
          <a:lstStyle/>
          <a:p>
            <a:r>
              <a:rPr lang="en-US" dirty="0">
                <a:hlinkClick r:id="rId2">
                  <a:extLst>
                    <a:ext uri="{A12FA001-AC4F-418D-AE19-62706E023703}">
                      <ahyp:hlinkClr xmlns:ahyp="http://schemas.microsoft.com/office/drawing/2018/hyperlinkcolor" val="tx"/>
                    </a:ext>
                  </a:extLst>
                </a:hlinkClick>
              </a:rPr>
              <a:t>https://www.ready.gov/evacuation</a:t>
            </a:r>
            <a:br>
              <a:rPr lang="en-US" dirty="0"/>
            </a:br>
            <a:endParaRPr lang="en-US" dirty="0"/>
          </a:p>
          <a:p>
            <a:r>
              <a:rPr lang="en-US" dirty="0">
                <a:hlinkClick r:id="rId3">
                  <a:extLst>
                    <a:ext uri="{A12FA001-AC4F-418D-AE19-62706E023703}">
                      <ahyp:hlinkClr xmlns:ahyp="http://schemas.microsoft.com/office/drawing/2018/hyperlinkcolor" val="tx"/>
                    </a:ext>
                  </a:extLst>
                </a:hlinkClick>
              </a:rPr>
              <a:t>https://simplefamilypreparedness.com/would-you-be-ready/</a:t>
            </a:r>
            <a:br>
              <a:rPr lang="en-US" dirty="0"/>
            </a:br>
            <a:endParaRPr lang="en-US" dirty="0"/>
          </a:p>
          <a:p>
            <a:r>
              <a:rPr lang="en-US" dirty="0">
                <a:hlinkClick r:id="rId4">
                  <a:extLst>
                    <a:ext uri="{A12FA001-AC4F-418D-AE19-62706E023703}">
                      <ahyp:hlinkClr xmlns:ahyp="http://schemas.microsoft.com/office/drawing/2018/hyperlinkcolor" val="tx"/>
                    </a:ext>
                  </a:extLst>
                </a:hlinkClick>
              </a:rPr>
              <a:t>https://www.iii.org/article/preparing-effective-evacuation-plan</a:t>
            </a:r>
            <a:br>
              <a:rPr lang="en-US" dirty="0"/>
            </a:br>
            <a:endParaRPr lang="en-US" dirty="0"/>
          </a:p>
          <a:p>
            <a:r>
              <a:rPr lang="en-US" dirty="0"/>
              <a:t>http://www.disasterkitplanner.com/</a:t>
            </a:r>
          </a:p>
          <a:p>
            <a:endParaRPr lang="en-US" dirty="0"/>
          </a:p>
        </p:txBody>
      </p:sp>
      <p:sp>
        <p:nvSpPr>
          <p:cNvPr id="3" name="Title 2">
            <a:extLst>
              <a:ext uri="{FF2B5EF4-FFF2-40B4-BE49-F238E27FC236}">
                <a16:creationId xmlns:a16="http://schemas.microsoft.com/office/drawing/2014/main" id="{A87BD87C-5839-47C6-9F79-4784BB83D590}"/>
              </a:ext>
            </a:extLst>
          </p:cNvPr>
          <p:cNvSpPr>
            <a:spLocks noGrp="1"/>
          </p:cNvSpPr>
          <p:nvPr>
            <p:ph type="title"/>
          </p:nvPr>
        </p:nvSpPr>
        <p:spPr/>
        <p:txBody>
          <a:bodyPr/>
          <a:lstStyle/>
          <a:p>
            <a:r>
              <a:rPr lang="en-US" dirty="0" err="1">
                <a:solidFill>
                  <a:srgbClr val="FF0000"/>
                </a:solidFill>
              </a:rPr>
              <a:t>Resourses</a:t>
            </a:r>
            <a:endParaRPr lang="en-US" dirty="0"/>
          </a:p>
        </p:txBody>
      </p:sp>
    </p:spTree>
    <p:extLst>
      <p:ext uri="{BB962C8B-B14F-4D97-AF65-F5344CB8AC3E}">
        <p14:creationId xmlns:p14="http://schemas.microsoft.com/office/powerpoint/2010/main" val="418957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F8754B-75A0-4C31-8FCD-B0D65CDFBFB8}"/>
              </a:ext>
            </a:extLst>
          </p:cNvPr>
          <p:cNvSpPr>
            <a:spLocks noGrp="1"/>
          </p:cNvSpPr>
          <p:nvPr>
            <p:ph idx="1"/>
          </p:nvPr>
        </p:nvSpPr>
        <p:spPr/>
        <p:txBody>
          <a:bodyPr/>
          <a:lstStyle/>
          <a:p>
            <a:r>
              <a:rPr lang="en-US" dirty="0"/>
              <a:t>harriscountyares.org</a:t>
            </a:r>
          </a:p>
          <a:p>
            <a:r>
              <a:rPr lang="en-US" dirty="0" err="1"/>
              <a:t>RedCross</a:t>
            </a:r>
            <a:endParaRPr lang="en-US" dirty="0"/>
          </a:p>
          <a:p>
            <a:r>
              <a:rPr lang="en-US" dirty="0"/>
              <a:t>FEMA</a:t>
            </a:r>
          </a:p>
          <a:p>
            <a:r>
              <a:rPr lang="en-US" dirty="0" err="1"/>
              <a:t>Lilledeshan</a:t>
            </a:r>
            <a:r>
              <a:rPr lang="en-US" dirty="0"/>
              <a:t> Bose – lifehacker.com</a:t>
            </a:r>
          </a:p>
        </p:txBody>
      </p:sp>
      <p:sp>
        <p:nvSpPr>
          <p:cNvPr id="3" name="Title 2">
            <a:extLst>
              <a:ext uri="{FF2B5EF4-FFF2-40B4-BE49-F238E27FC236}">
                <a16:creationId xmlns:a16="http://schemas.microsoft.com/office/drawing/2014/main" id="{06335ED3-AAB6-4A6C-B197-0F3949239B05}"/>
              </a:ext>
            </a:extLst>
          </p:cNvPr>
          <p:cNvSpPr>
            <a:spLocks noGrp="1"/>
          </p:cNvSpPr>
          <p:nvPr>
            <p:ph type="title"/>
          </p:nvPr>
        </p:nvSpPr>
        <p:spPr/>
        <p:txBody>
          <a:bodyPr/>
          <a:lstStyle/>
          <a:p>
            <a:r>
              <a:rPr lang="en-US" dirty="0">
                <a:solidFill>
                  <a:srgbClr val="FF0000"/>
                </a:solidFill>
              </a:rPr>
              <a:t>Credits</a:t>
            </a:r>
            <a:endParaRPr lang="en-US" dirty="0"/>
          </a:p>
        </p:txBody>
      </p:sp>
    </p:spTree>
    <p:extLst>
      <p:ext uri="{BB962C8B-B14F-4D97-AF65-F5344CB8AC3E}">
        <p14:creationId xmlns:p14="http://schemas.microsoft.com/office/powerpoint/2010/main" val="339638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FF0000"/>
                </a:solidFill>
              </a:rPr>
              <a:t>Questions?</a:t>
            </a:r>
          </a:p>
        </p:txBody>
      </p:sp>
    </p:spTree>
    <p:extLst>
      <p:ext uri="{BB962C8B-B14F-4D97-AF65-F5344CB8AC3E}">
        <p14:creationId xmlns:p14="http://schemas.microsoft.com/office/powerpoint/2010/main" val="229070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Many of us have assembled go kits for our radio equipment and other items we would use to serve others in an emergency situation. But how many of us have put together a list of item we would take if we had to evacuate our home or apartment.</a:t>
            </a:r>
          </a:p>
          <a:p>
            <a:r>
              <a:rPr lang="en-US" dirty="0"/>
              <a:t>Particularly if it were possible our home or apartment may not survive the disaster for which we are being evacuated.</a:t>
            </a:r>
          </a:p>
        </p:txBody>
      </p:sp>
      <p:sp>
        <p:nvSpPr>
          <p:cNvPr id="3" name="Title 2"/>
          <p:cNvSpPr>
            <a:spLocks noGrp="1"/>
          </p:cNvSpPr>
          <p:nvPr>
            <p:ph type="title"/>
          </p:nvPr>
        </p:nvSpPr>
        <p:spPr/>
        <p:txBody>
          <a:bodyPr/>
          <a:lstStyle/>
          <a:p>
            <a:r>
              <a:rPr lang="en-US" dirty="0">
                <a:solidFill>
                  <a:srgbClr val="FF0000"/>
                </a:solidFill>
              </a:rPr>
              <a:t>Preparing for an Evacuation</a:t>
            </a:r>
          </a:p>
        </p:txBody>
      </p:sp>
    </p:spTree>
    <p:extLst>
      <p:ext uri="{BB962C8B-B14F-4D97-AF65-F5344CB8AC3E}">
        <p14:creationId xmlns:p14="http://schemas.microsoft.com/office/powerpoint/2010/main" val="247486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06A8D5-D1B1-4EF0-A38C-D530D8DF9503}"/>
              </a:ext>
            </a:extLst>
          </p:cNvPr>
          <p:cNvSpPr>
            <a:spLocks noGrp="1"/>
          </p:cNvSpPr>
          <p:nvPr>
            <p:ph idx="1"/>
          </p:nvPr>
        </p:nvSpPr>
        <p:spPr/>
        <p:txBody>
          <a:bodyPr/>
          <a:lstStyle/>
          <a:p>
            <a:r>
              <a:rPr lang="en-US" dirty="0"/>
              <a:t>What if there was a disaster such as a fire, hazardous chemical release, nuclear disaster, etc. that required you to evacuate.</a:t>
            </a:r>
          </a:p>
          <a:p>
            <a:r>
              <a:rPr lang="en-US" dirty="0"/>
              <a:t>If you only had 5 minutes, 30 minutes, or even 1 hour to evacuate, what would you take?</a:t>
            </a:r>
          </a:p>
          <a:p>
            <a:r>
              <a:rPr lang="en-US" dirty="0"/>
              <a:t>How do you prepare a list of those items?</a:t>
            </a:r>
          </a:p>
        </p:txBody>
      </p:sp>
      <p:sp>
        <p:nvSpPr>
          <p:cNvPr id="3" name="Title 2">
            <a:extLst>
              <a:ext uri="{FF2B5EF4-FFF2-40B4-BE49-F238E27FC236}">
                <a16:creationId xmlns:a16="http://schemas.microsoft.com/office/drawing/2014/main" id="{6E06D007-87A6-4CC0-A6E4-8A4FA42D2145}"/>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46676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E5B333-F1D0-43AC-AF16-7B1CDFF69BE3}"/>
              </a:ext>
            </a:extLst>
          </p:cNvPr>
          <p:cNvSpPr>
            <a:spLocks noGrp="1"/>
          </p:cNvSpPr>
          <p:nvPr>
            <p:ph idx="1"/>
          </p:nvPr>
        </p:nvSpPr>
        <p:spPr/>
        <p:txBody>
          <a:bodyPr>
            <a:normAutofit fontScale="70000" lnSpcReduction="20000"/>
          </a:bodyPr>
          <a:lstStyle/>
          <a:p>
            <a:r>
              <a:rPr lang="en-US" dirty="0"/>
              <a:t>A few weeks ago, a fire sparked on a tiny trail on the foothills of the Santa Ana Mountains in Anaheim, California. It moved fast, and through news reports, we watched it snake its way toward our sleepy, suburban neighborhood. By evening, there were mandatory evacuations about half a mile away from us.</a:t>
            </a:r>
          </a:p>
          <a:p>
            <a:r>
              <a:rPr lang="en-US" dirty="0"/>
              <a:t>It took me and my husband two hours to get home from work due to the road closures, and once there, we needed to evacuate, too. (Luckily, my two kids were with my mother, away from the fire.) I rushed around grabbing valuables and clothing. But then I froze. I had no idea what I was supposed to pack. Sentimental photos? Artwork? I looked around my home and wondered what I could afford to lose. A neighbor reminded me to pack our important papers, and I remembered to wear the antique jewelry my grandmother left me. But I was so panicked that all I ended up with were suitcases full of ill-fitting clothes, passports and paintings. (To my credit, I did not forget to pack the cat.)</a:t>
            </a:r>
          </a:p>
        </p:txBody>
      </p:sp>
      <p:sp>
        <p:nvSpPr>
          <p:cNvPr id="3" name="Title 2">
            <a:extLst>
              <a:ext uri="{FF2B5EF4-FFF2-40B4-BE49-F238E27FC236}">
                <a16:creationId xmlns:a16="http://schemas.microsoft.com/office/drawing/2014/main" id="{3B729272-8BC2-472A-9908-95FC7070A1C8}"/>
              </a:ext>
            </a:extLst>
          </p:cNvPr>
          <p:cNvSpPr>
            <a:spLocks noGrp="1"/>
          </p:cNvSpPr>
          <p:nvPr>
            <p:ph type="title"/>
          </p:nvPr>
        </p:nvSpPr>
        <p:spPr/>
        <p:txBody>
          <a:bodyPr/>
          <a:lstStyle/>
          <a:p>
            <a:r>
              <a:rPr lang="en-US" dirty="0">
                <a:solidFill>
                  <a:srgbClr val="FF0000"/>
                </a:solidFill>
              </a:rPr>
              <a:t>Story</a:t>
            </a:r>
            <a:endParaRPr lang="en-US" dirty="0"/>
          </a:p>
        </p:txBody>
      </p:sp>
    </p:spTree>
    <p:extLst>
      <p:ext uri="{BB962C8B-B14F-4D97-AF65-F5344CB8AC3E}">
        <p14:creationId xmlns:p14="http://schemas.microsoft.com/office/powerpoint/2010/main" val="427189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4C2191-BD0F-4454-9D80-BC55EFFE37BB}"/>
              </a:ext>
            </a:extLst>
          </p:cNvPr>
          <p:cNvSpPr>
            <a:spLocks noGrp="1"/>
          </p:cNvSpPr>
          <p:nvPr>
            <p:ph idx="1"/>
          </p:nvPr>
        </p:nvSpPr>
        <p:spPr/>
        <p:txBody>
          <a:bodyPr/>
          <a:lstStyle/>
          <a:p>
            <a:r>
              <a:rPr lang="en-US" dirty="0"/>
              <a:t>According to FEMA, evacuations are pretty common in the United States.</a:t>
            </a:r>
          </a:p>
          <a:p>
            <a:r>
              <a:rPr lang="en-US" dirty="0"/>
              <a:t>Aside from natural disasters such as fires, earthquakes and hurricanes, people are often told to leave their homes due to transportation and industrial accidents.</a:t>
            </a:r>
          </a:p>
        </p:txBody>
      </p:sp>
      <p:sp>
        <p:nvSpPr>
          <p:cNvPr id="3" name="Title 2">
            <a:extLst>
              <a:ext uri="{FF2B5EF4-FFF2-40B4-BE49-F238E27FC236}">
                <a16:creationId xmlns:a16="http://schemas.microsoft.com/office/drawing/2014/main" id="{1895F020-E834-46D2-95C2-760A89B803BA}"/>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320738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5F92C1-8FBE-443A-897A-3A7825796B8C}"/>
              </a:ext>
            </a:extLst>
          </p:cNvPr>
          <p:cNvSpPr>
            <a:spLocks noGrp="1"/>
          </p:cNvSpPr>
          <p:nvPr>
            <p:ph idx="1"/>
          </p:nvPr>
        </p:nvSpPr>
        <p:spPr/>
        <p:txBody>
          <a:bodyPr/>
          <a:lstStyle/>
          <a:p>
            <a:r>
              <a:rPr lang="en-US" dirty="0"/>
              <a:t>Think about the following four questions when preparing your list:</a:t>
            </a:r>
          </a:p>
          <a:p>
            <a:pPr lvl="1"/>
            <a:r>
              <a:rPr lang="en-US" dirty="0">
                <a:solidFill>
                  <a:srgbClr val="00B0F0"/>
                </a:solidFill>
              </a:rPr>
              <a:t>What would you need to start over if everything was destroyed?</a:t>
            </a:r>
          </a:p>
          <a:p>
            <a:pPr lvl="1"/>
            <a:r>
              <a:rPr lang="en-US" dirty="0">
                <a:solidFill>
                  <a:srgbClr val="00B0F0"/>
                </a:solidFill>
              </a:rPr>
              <a:t>What would you need to survive a few days or a week?</a:t>
            </a:r>
          </a:p>
          <a:p>
            <a:pPr lvl="1"/>
            <a:r>
              <a:rPr lang="en-US" dirty="0">
                <a:solidFill>
                  <a:srgbClr val="00B0F0"/>
                </a:solidFill>
              </a:rPr>
              <a:t>What is important to you?</a:t>
            </a:r>
          </a:p>
          <a:p>
            <a:pPr lvl="1"/>
            <a:r>
              <a:rPr lang="en-US" dirty="0">
                <a:solidFill>
                  <a:srgbClr val="00B0F0"/>
                </a:solidFill>
              </a:rPr>
              <a:t>What can you fit in your evacuation vehicle?</a:t>
            </a:r>
          </a:p>
        </p:txBody>
      </p:sp>
      <p:sp>
        <p:nvSpPr>
          <p:cNvPr id="3" name="Title 2">
            <a:extLst>
              <a:ext uri="{FF2B5EF4-FFF2-40B4-BE49-F238E27FC236}">
                <a16:creationId xmlns:a16="http://schemas.microsoft.com/office/drawing/2014/main" id="{9353C4DE-C97C-49F4-AD64-7017557C4B64}"/>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316047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6F7D9B-323A-497B-AD30-39D161634B54}"/>
              </a:ext>
            </a:extLst>
          </p:cNvPr>
          <p:cNvSpPr>
            <a:spLocks noGrp="1"/>
          </p:cNvSpPr>
          <p:nvPr>
            <p:ph idx="1"/>
          </p:nvPr>
        </p:nvSpPr>
        <p:spPr/>
        <p:txBody>
          <a:bodyPr>
            <a:normAutofit lnSpcReduction="10000"/>
          </a:bodyPr>
          <a:lstStyle/>
          <a:p>
            <a:r>
              <a:rPr lang="en-US" dirty="0"/>
              <a:t>If you are like most people your list will be random at first and ideas will continue to pop into your head for days.</a:t>
            </a:r>
          </a:p>
          <a:p>
            <a:r>
              <a:rPr lang="en-US" dirty="0"/>
              <a:t>Get you family together and brain storm. Just writing down what comes to mind.</a:t>
            </a:r>
          </a:p>
          <a:p>
            <a:r>
              <a:rPr lang="en-US" dirty="0"/>
              <a:t>Involve your children, they may think of things you don’t and they will come up with things that are essential to them (particularly if they are young) which you may leave off the list.</a:t>
            </a:r>
          </a:p>
          <a:p>
            <a:r>
              <a:rPr lang="en-US" dirty="0"/>
              <a:t>Later you will organize and prioritize the list.</a:t>
            </a:r>
          </a:p>
        </p:txBody>
      </p:sp>
      <p:sp>
        <p:nvSpPr>
          <p:cNvPr id="3" name="Title 2">
            <a:extLst>
              <a:ext uri="{FF2B5EF4-FFF2-40B4-BE49-F238E27FC236}">
                <a16:creationId xmlns:a16="http://schemas.microsoft.com/office/drawing/2014/main" id="{2B8557A3-13A4-4D6D-8366-11B16579A4D4}"/>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191316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65ACFB-84D9-435E-B353-151375E5C59E}"/>
              </a:ext>
            </a:extLst>
          </p:cNvPr>
          <p:cNvSpPr>
            <a:spLocks noGrp="1"/>
          </p:cNvSpPr>
          <p:nvPr>
            <p:ph idx="1"/>
          </p:nvPr>
        </p:nvSpPr>
        <p:spPr/>
        <p:txBody>
          <a:bodyPr>
            <a:normAutofit fontScale="92500" lnSpcReduction="20000"/>
          </a:bodyPr>
          <a:lstStyle/>
          <a:p>
            <a:r>
              <a:rPr lang="en-US" dirty="0"/>
              <a:t>List the items that are essential then those that are important.</a:t>
            </a:r>
          </a:p>
          <a:p>
            <a:r>
              <a:rPr lang="en-US" dirty="0"/>
              <a:t>It is recommend to break the list into four groups:</a:t>
            </a:r>
          </a:p>
          <a:p>
            <a:pPr lvl="1"/>
            <a:r>
              <a:rPr lang="en-US" dirty="0">
                <a:solidFill>
                  <a:srgbClr val="00B0F0"/>
                </a:solidFill>
              </a:rPr>
              <a:t>5min</a:t>
            </a:r>
          </a:p>
          <a:p>
            <a:pPr lvl="1"/>
            <a:r>
              <a:rPr lang="en-US" dirty="0">
                <a:solidFill>
                  <a:srgbClr val="00B0F0"/>
                </a:solidFill>
              </a:rPr>
              <a:t>30min</a:t>
            </a:r>
          </a:p>
          <a:p>
            <a:pPr lvl="1"/>
            <a:r>
              <a:rPr lang="en-US" dirty="0">
                <a:solidFill>
                  <a:srgbClr val="00B0F0"/>
                </a:solidFill>
              </a:rPr>
              <a:t>2hrs</a:t>
            </a:r>
          </a:p>
          <a:p>
            <a:pPr lvl="1"/>
            <a:r>
              <a:rPr lang="en-US" dirty="0">
                <a:solidFill>
                  <a:srgbClr val="00B0F0"/>
                </a:solidFill>
              </a:rPr>
              <a:t>12hrs evacuation</a:t>
            </a:r>
          </a:p>
          <a:p>
            <a:r>
              <a:rPr lang="en-US" dirty="0"/>
              <a:t>Essential items go into the 5 min evacuation time list.</a:t>
            </a:r>
          </a:p>
          <a:p>
            <a:r>
              <a:rPr lang="en-US" dirty="0"/>
              <a:t>As you refine your list, items may move from one list to another. An item should only appear on one list. If you have time, you move from one list to the next.</a:t>
            </a:r>
          </a:p>
        </p:txBody>
      </p:sp>
      <p:sp>
        <p:nvSpPr>
          <p:cNvPr id="3" name="Title 2">
            <a:extLst>
              <a:ext uri="{FF2B5EF4-FFF2-40B4-BE49-F238E27FC236}">
                <a16:creationId xmlns:a16="http://schemas.microsoft.com/office/drawing/2014/main" id="{549B2169-7F5C-4631-9AF6-36D07FCB1FF9}"/>
              </a:ext>
            </a:extLst>
          </p:cNvPr>
          <p:cNvSpPr>
            <a:spLocks noGrp="1"/>
          </p:cNvSpPr>
          <p:nvPr>
            <p:ph type="title"/>
          </p:nvPr>
        </p:nvSpPr>
        <p:spPr/>
        <p:txBody>
          <a:bodyPr/>
          <a:lstStyle/>
          <a:p>
            <a:r>
              <a:rPr lang="en-US" dirty="0">
                <a:solidFill>
                  <a:srgbClr val="FF0000"/>
                </a:solidFill>
              </a:rPr>
              <a:t>Preparing for an Evacuation</a:t>
            </a:r>
            <a:endParaRPr lang="en-US" dirty="0"/>
          </a:p>
        </p:txBody>
      </p:sp>
    </p:spTree>
    <p:extLst>
      <p:ext uri="{BB962C8B-B14F-4D97-AF65-F5344CB8AC3E}">
        <p14:creationId xmlns:p14="http://schemas.microsoft.com/office/powerpoint/2010/main" val="1155924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702CF6-005D-4DBD-A97B-F0C8A1B2B0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Employee orientation presentation</Template>
  <TotalTime>0</TotalTime>
  <Words>1429</Words>
  <Application>Microsoft Office PowerPoint</Application>
  <PresentationFormat>On-screen Show (4:3)</PresentationFormat>
  <Paragraphs>127</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Lucida Sans Unicode</vt:lpstr>
      <vt:lpstr>Verdana</vt:lpstr>
      <vt:lpstr>Wingdings 2</vt:lpstr>
      <vt:lpstr>Wingdings 3</vt:lpstr>
      <vt:lpstr>Concourse</vt:lpstr>
      <vt:lpstr>Evacuation Go Kits</vt:lpstr>
      <vt:lpstr>Preparing for an Evacuation</vt:lpstr>
      <vt:lpstr>Preparing for an Evacuation</vt:lpstr>
      <vt:lpstr>Preparing for an Evacuation</vt:lpstr>
      <vt:lpstr>Story</vt:lpstr>
      <vt:lpstr>Preparing for an Evacuation</vt:lpstr>
      <vt:lpstr>Preparing for an Evacuation</vt:lpstr>
      <vt:lpstr>Preparing for an Evacuation</vt:lpstr>
      <vt:lpstr>Preparing for an Evacuation</vt:lpstr>
      <vt:lpstr>Preparing for an Evacuation</vt:lpstr>
      <vt:lpstr>Preparing for an Evacuation</vt:lpstr>
      <vt:lpstr>Preparing for an Evacuation</vt:lpstr>
      <vt:lpstr>Preparing for an Evacuation</vt:lpstr>
      <vt:lpstr>Evacuation Time 5 Minutes</vt:lpstr>
      <vt:lpstr>Examples of a 5 Minute Evacuation List</vt:lpstr>
      <vt:lpstr>Examples of a 5 Minute Evacuation List</vt:lpstr>
      <vt:lpstr>Examples of a 5 Minute Evacuation List</vt:lpstr>
      <vt:lpstr>Evacuation Time 30 Minutes</vt:lpstr>
      <vt:lpstr>Examples of a 30 Minute Evacuation List (add these items to 5 minute list)</vt:lpstr>
      <vt:lpstr>Examples of a 30 Minute Evacuation List (add these items to 5 minute list)</vt:lpstr>
      <vt:lpstr>Evacuation time 2 Hour</vt:lpstr>
      <vt:lpstr>Examples of a 2 Hour Evacuation List (add these items to your 30 minute list)</vt:lpstr>
      <vt:lpstr>Preparing for an Evacuation</vt:lpstr>
      <vt:lpstr>Summary</vt:lpstr>
      <vt:lpstr>Resourses</vt:lpstr>
      <vt:lpstr>Credits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2017-09-15T00:44:32Z</dcterms:created>
  <dcterms:modified xsi:type="dcterms:W3CDTF">2019-09-26T15:12:08Z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TC102202129990</vt:lpwstr>
  </property>
</Properties>
</file>